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7"/>
  </p:notesMasterIdLst>
  <p:sldIdLst>
    <p:sldId id="271" r:id="rId2"/>
    <p:sldId id="256" r:id="rId3"/>
    <p:sldId id="272" r:id="rId4"/>
    <p:sldId id="257" r:id="rId5"/>
    <p:sldId id="269" r:id="rId6"/>
    <p:sldId id="258" r:id="rId7"/>
    <p:sldId id="259" r:id="rId8"/>
    <p:sldId id="260" r:id="rId9"/>
    <p:sldId id="279" r:id="rId10"/>
    <p:sldId id="280" r:id="rId11"/>
    <p:sldId id="281" r:id="rId12"/>
    <p:sldId id="290" r:id="rId13"/>
    <p:sldId id="261" r:id="rId14"/>
    <p:sldId id="282" r:id="rId15"/>
    <p:sldId id="287" r:id="rId16"/>
    <p:sldId id="289" r:id="rId17"/>
    <p:sldId id="262" r:id="rId18"/>
    <p:sldId id="285" r:id="rId19"/>
    <p:sldId id="286" r:id="rId20"/>
    <p:sldId id="263" r:id="rId21"/>
    <p:sldId id="264" r:id="rId22"/>
    <p:sldId id="265" r:id="rId23"/>
    <p:sldId id="266" r:id="rId24"/>
    <p:sldId id="267" r:id="rId25"/>
    <p:sldId id="27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392"/>
    <a:srgbClr val="004376"/>
    <a:srgbClr val="612A8A"/>
    <a:srgbClr val="2FD608"/>
    <a:srgbClr val="E6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8" autoAdjust="0"/>
    <p:restoredTop sz="94630" autoAdjust="0"/>
  </p:normalViewPr>
  <p:slideViewPr>
    <p:cSldViewPr>
      <p:cViewPr>
        <p:scale>
          <a:sx n="75" d="100"/>
          <a:sy n="75" d="100"/>
        </p:scale>
        <p:origin x="-1038" y="-84"/>
      </p:cViewPr>
      <p:guideLst>
        <p:guide orient="horz" pos="2160"/>
        <p:guide pos="2880"/>
      </p:guideLst>
    </p:cSldViewPr>
  </p:slideViewPr>
  <p:outlineViewPr>
    <p:cViewPr>
      <p:scale>
        <a:sx n="33" d="100"/>
        <a:sy n="33" d="100"/>
      </p:scale>
      <p:origin x="0" y="261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3F330D-E894-423E-B8CF-AFB1EDC769FE}" type="datetimeFigureOut">
              <a:rPr lang="en-US" smtClean="0"/>
              <a:t>8/10/2018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4419BE-24A5-4A3D-866D-7F22A08A4A19}" type="slidenum">
              <a:rPr lang="en-US" smtClean="0"/>
              <a:t>‹#›</a:t>
            </a:fld>
            <a:endParaRPr lang="en-US" dirty="0"/>
          </a:p>
        </p:txBody>
      </p:sp>
    </p:spTree>
    <p:extLst>
      <p:ext uri="{BB962C8B-B14F-4D97-AF65-F5344CB8AC3E}">
        <p14:creationId xmlns:p14="http://schemas.microsoft.com/office/powerpoint/2010/main" val="2104544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4419BE-24A5-4A3D-866D-7F22A08A4A19}" type="slidenum">
              <a:rPr lang="en-US" smtClean="0"/>
              <a:t>2</a:t>
            </a:fld>
            <a:endParaRPr lang="en-US" dirty="0"/>
          </a:p>
        </p:txBody>
      </p:sp>
    </p:spTree>
    <p:extLst>
      <p:ext uri="{BB962C8B-B14F-4D97-AF65-F5344CB8AC3E}">
        <p14:creationId xmlns:p14="http://schemas.microsoft.com/office/powerpoint/2010/main" val="757731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B5B04E8-DB8C-4428-9C11-26A6EB7711DF}" type="datetimeFigureOut">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7C167C-6D77-4297-937C-B59FCA2AD17E}"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5B04E8-DB8C-4428-9C11-26A6EB7711DF}" type="datetimeFigureOut">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7C167C-6D77-4297-937C-B59FCA2AD17E}"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1B5B04E8-DB8C-4428-9C11-26A6EB7711DF}" type="datetimeFigureOut">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7C167C-6D77-4297-937C-B59FCA2AD17E}" type="slidenum">
              <a:rPr lang="en-US" smtClean="0"/>
              <a:t>‹#›</a:t>
            </a:fld>
            <a:endParaRPr lang="en-US" dirty="0"/>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Vertical Title 1"/>
          <p:cNvSpPr>
            <a:spLocks noGrp="1"/>
          </p:cNvSpPr>
          <p:nvPr>
            <p:ph type="title" orient="vert"/>
          </p:nvPr>
        </p:nvSpPr>
        <p:spPr>
          <a:xfrm>
            <a:off x="6629400" y="1447801"/>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5B04E8-DB8C-4428-9C11-26A6EB7711DF}" type="datetimeFigureOut">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7C167C-6D77-4297-937C-B59FCA2AD17E}" type="slidenum">
              <a:rPr lang="en-US" smtClean="0"/>
              <a:t>‹#›</a:t>
            </a:fld>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4"/>
          <p:cNvSpPr>
            <a:spLocks/>
          </p:cNvSpPr>
          <p:nvPr/>
        </p:nvSpPr>
        <p:spPr bwMode="hidden">
          <a:xfrm>
            <a:off x="6047439"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22"/>
          <p:cNvSpPr>
            <a:spLocks/>
          </p:cNvSpPr>
          <p:nvPr/>
        </p:nvSpPr>
        <p:spPr bwMode="hidden">
          <a:xfrm>
            <a:off x="2828729" y="4087563"/>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26"/>
          <p:cNvSpPr>
            <a:spLocks/>
          </p:cNvSpPr>
          <p:nvPr/>
        </p:nvSpPr>
        <p:spPr bwMode="hidden">
          <a:xfrm>
            <a:off x="5609489" y="4074175"/>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3" name="Freeform 10"/>
          <p:cNvSpPr>
            <a:spLocks/>
          </p:cNvSpPr>
          <p:nvPr/>
        </p:nvSpPr>
        <p:spPr bwMode="hidden">
          <a:xfrm>
            <a:off x="211665" y="4058556"/>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6" y="1437449"/>
            <a:ext cx="6417735"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5B04E8-DB8C-4428-9C11-26A6EB7711DF}" type="datetimeFigureOut">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7C167C-6D77-4297-937C-B59FCA2AD17E}"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B5B04E8-DB8C-4428-9C11-26A6EB7711DF}" type="datetimeFigureOut">
              <a:rPr lang="en-US" smtClean="0"/>
              <a:t>8/10/2018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7C167C-6D77-4297-937C-B59FCA2AD17E}" type="slidenum">
              <a:rPr lang="en-US" smtClean="0"/>
              <a:t>‹#›</a:t>
            </a:fld>
            <a:endParaRPr lang="en-US" dirty="0"/>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4" y="3429001"/>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1"/>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5B04E8-DB8C-4428-9C11-26A6EB7711DF}" type="datetimeFigureOut">
              <a:rPr lang="en-US" smtClean="0"/>
              <a:t>8/10/2018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27C167C-6D77-4297-937C-B59FCA2AD17E}"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5B04E8-DB8C-4428-9C11-26A6EB7711DF}" type="datetimeFigureOut">
              <a:rPr lang="en-US" smtClean="0"/>
              <a:t>8/10/2018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27C167C-6D77-4297-937C-B59FCA2AD17E}"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bwMode="hidden">
          <a:xfrm>
            <a:off x="211665" y="714192"/>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Date Placeholder 1"/>
          <p:cNvSpPr>
            <a:spLocks noGrp="1"/>
          </p:cNvSpPr>
          <p:nvPr>
            <p:ph type="dt" sz="half" idx="10"/>
          </p:nvPr>
        </p:nvSpPr>
        <p:spPr/>
        <p:txBody>
          <a:bodyPr/>
          <a:lstStyle/>
          <a:p>
            <a:fld id="{1B5B04E8-DB8C-4428-9C11-26A6EB7711DF}" type="datetimeFigureOut">
              <a:rPr lang="en-US" smtClean="0"/>
              <a:t>8/10/2018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27C167C-6D77-4297-937C-B59FCA2AD17E}"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p:cNvSpPr>
            <a:spLocks noGrp="1"/>
          </p:cNvSpPr>
          <p:nvPr>
            <p:ph type="dt" sz="half" idx="10"/>
          </p:nvPr>
        </p:nvSpPr>
        <p:spPr/>
        <p:txBody>
          <a:bodyPr/>
          <a:lstStyle/>
          <a:p>
            <a:fld id="{1B5B04E8-DB8C-4428-9C11-26A6EB7711DF}" type="datetimeFigureOut">
              <a:rPr lang="en-US" smtClean="0"/>
              <a:t>8/10/2018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7C167C-6D77-4297-937C-B59FCA2AD17E}" type="slidenum">
              <a:rPr lang="en-US" smtClean="0"/>
              <a:t>‹#›</a:t>
            </a:fld>
            <a:endParaRPr lang="en-US" dirty="0"/>
          </a:p>
        </p:txBody>
      </p:sp>
      <p:sp>
        <p:nvSpPr>
          <p:cNvPr id="4" name="Text Placeholder 3"/>
          <p:cNvSpPr>
            <a:spLocks noGrp="1"/>
          </p:cNvSpPr>
          <p:nvPr>
            <p:ph type="body" sz="half" idx="2"/>
          </p:nvPr>
        </p:nvSpPr>
        <p:spPr>
          <a:xfrm>
            <a:off x="914400" y="3581401"/>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3"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4874156"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4"/>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5B04E8-DB8C-4428-9C11-26A6EB7711DF}" type="datetimeFigureOut">
              <a:rPr lang="en-US" smtClean="0"/>
              <a:t>8/10/2018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7C167C-6D77-4297-937C-B59FCA2AD17E}" type="slidenum">
              <a:rPr lang="en-US" smtClean="0"/>
              <a:t>‹#›</a:t>
            </a:fld>
            <a:endParaRPr lang="en-US" dirty="0"/>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15"/>
          <p:cNvGrpSpPr>
            <a:grpSpLocks noChangeAspect="1"/>
          </p:cNvGrpSpPr>
          <p:nvPr/>
        </p:nvGrpSpPr>
        <p:grpSpPr bwMode="hidden">
          <a:xfrm>
            <a:off x="211665" y="1679430"/>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5"/>
            <a:ext cx="3786691" cy="365125"/>
          </a:xfrm>
          <a:prstGeom prst="rect">
            <a:avLst/>
          </a:prstGeom>
        </p:spPr>
        <p:txBody>
          <a:bodyPr vert="horz" lIns="91440" tIns="45720" rIns="91440" bIns="45720" rtlCol="0" anchor="ctr"/>
          <a:lstStyle>
            <a:lvl1pPr algn="r">
              <a:defRPr sz="1000">
                <a:solidFill>
                  <a:schemeClr val="tx2"/>
                </a:solidFill>
              </a:defRPr>
            </a:lvl1pPr>
          </a:lstStyle>
          <a:p>
            <a:fld id="{1B5B04E8-DB8C-4428-9C11-26A6EB7711DF}" type="datetimeFigureOut">
              <a:rPr lang="en-US" smtClean="0"/>
              <a:t>8/10/2018</a:t>
            </a:fld>
            <a:endParaRPr lang="en-US" dirty="0"/>
          </a:p>
        </p:txBody>
      </p:sp>
      <p:sp>
        <p:nvSpPr>
          <p:cNvPr id="5" name="Footer Placeholder 4"/>
          <p:cNvSpPr>
            <a:spLocks noGrp="1"/>
          </p:cNvSpPr>
          <p:nvPr>
            <p:ph type="ftr" sz="quarter" idx="3"/>
          </p:nvPr>
        </p:nvSpPr>
        <p:spPr>
          <a:xfrm>
            <a:off x="193639" y="6250165"/>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4"/>
            <a:ext cx="1161827" cy="365125"/>
          </a:xfrm>
          <a:prstGeom prst="rect">
            <a:avLst/>
          </a:prstGeom>
        </p:spPr>
        <p:txBody>
          <a:bodyPr vert="horz" lIns="91440" tIns="45720" rIns="91440" bIns="45720" rtlCol="0" anchor="ctr"/>
          <a:lstStyle>
            <a:lvl1pPr algn="ctr">
              <a:defRPr sz="1000">
                <a:solidFill>
                  <a:schemeClr val="tx2"/>
                </a:solidFill>
              </a:defRPr>
            </a:lvl1pPr>
          </a:lstStyle>
          <a:p>
            <a:fld id="{227C167C-6D77-4297-937C-B59FCA2AD17E}" type="slidenum">
              <a:rPr lang="en-US" smtClean="0"/>
              <a:t>‹#›</a:t>
            </a:fld>
            <a:endParaRPr lang="en-US" dirty="0"/>
          </a:p>
        </p:txBody>
      </p:sp>
      <p:sp>
        <p:nvSpPr>
          <p:cNvPr id="3" name="Text Placeholder 2"/>
          <p:cNvSpPr>
            <a:spLocks noGrp="1"/>
          </p:cNvSpPr>
          <p:nvPr>
            <p:ph type="body" idx="1"/>
          </p:nvPr>
        </p:nvSpPr>
        <p:spPr>
          <a:xfrm>
            <a:off x="872068"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2901016" y="1447800"/>
            <a:ext cx="3000438" cy="923330"/>
          </a:xfrm>
          <a:prstGeom prst="rect">
            <a:avLst/>
          </a:prstGeom>
          <a:noFill/>
        </p:spPr>
        <p:txBody>
          <a:bodyPr wrap="none" lIns="91440" tIns="45720" rIns="91440" bIns="45720">
            <a:spAutoFit/>
          </a:bodyPr>
          <a:lstStyle/>
          <a:p>
            <a:pPr algn="ctr"/>
            <a:r>
              <a:rPr lang="en-US" sz="5400" b="1" spc="50" dirty="0" smtClean="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rPr>
              <a:t>Welcome</a:t>
            </a:r>
            <a:endParaRPr lang="en-US" sz="5400" b="1" cap="none" spc="50" dirty="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endParaRPr>
          </a:p>
        </p:txBody>
      </p:sp>
      <p:sp>
        <p:nvSpPr>
          <p:cNvPr id="5" name="TextBox 4"/>
          <p:cNvSpPr txBox="1"/>
          <p:nvPr/>
        </p:nvSpPr>
        <p:spPr>
          <a:xfrm>
            <a:off x="6453648" y="4495800"/>
            <a:ext cx="2690352" cy="2800767"/>
          </a:xfrm>
          <a:prstGeom prst="rect">
            <a:avLst/>
          </a:prstGeom>
          <a:noFill/>
        </p:spPr>
        <p:txBody>
          <a:bodyPr wrap="none" rtlCol="0">
            <a:spAutoFit/>
          </a:bodyPr>
          <a:lstStyle/>
          <a:p>
            <a:r>
              <a:rPr lang="en-US" sz="2000" b="1" u="sng" dirty="0" smtClean="0">
                <a:solidFill>
                  <a:schemeClr val="bg1"/>
                </a:solidFill>
              </a:rPr>
              <a:t>Presented by</a:t>
            </a:r>
            <a:r>
              <a:rPr lang="en-US" sz="2000" dirty="0" smtClean="0">
                <a:solidFill>
                  <a:schemeClr val="bg1"/>
                </a:solidFill>
              </a:rPr>
              <a:t>:</a:t>
            </a:r>
          </a:p>
          <a:p>
            <a:r>
              <a:rPr lang="en-US" sz="2000" dirty="0" smtClean="0">
                <a:solidFill>
                  <a:schemeClr val="bg1"/>
                </a:solidFill>
              </a:rPr>
              <a:t>Vani V Nair[Team Lead]</a:t>
            </a:r>
          </a:p>
          <a:p>
            <a:r>
              <a:rPr lang="en-US" sz="2000" dirty="0" smtClean="0">
                <a:solidFill>
                  <a:schemeClr val="bg1"/>
                </a:solidFill>
              </a:rPr>
              <a:t>Vedashree V</a:t>
            </a:r>
          </a:p>
          <a:p>
            <a:r>
              <a:rPr lang="en-US" sz="2000" dirty="0" smtClean="0">
                <a:solidFill>
                  <a:schemeClr val="bg1"/>
                </a:solidFill>
              </a:rPr>
              <a:t>Yamuna M</a:t>
            </a:r>
          </a:p>
          <a:p>
            <a:r>
              <a:rPr lang="en-US" sz="2000" dirty="0" smtClean="0">
                <a:solidFill>
                  <a:schemeClr val="bg1"/>
                </a:solidFill>
              </a:rPr>
              <a:t>Vimala B </a:t>
            </a:r>
            <a:r>
              <a:rPr lang="en-US" sz="2000" dirty="0" smtClean="0">
                <a:solidFill>
                  <a:schemeClr val="bg1"/>
                </a:solidFill>
              </a:rPr>
              <a:t> K</a:t>
            </a:r>
            <a:endParaRPr lang="en-US" sz="2000" dirty="0" smtClean="0">
              <a:solidFill>
                <a:schemeClr val="bg1"/>
              </a:solidFill>
            </a:endParaRPr>
          </a:p>
          <a:p>
            <a:r>
              <a:rPr lang="en-US" sz="2000" dirty="0" smtClean="0">
                <a:solidFill>
                  <a:schemeClr val="bg1"/>
                </a:solidFill>
              </a:rPr>
              <a:t>[East West Institute of</a:t>
            </a:r>
          </a:p>
          <a:p>
            <a:r>
              <a:rPr lang="en-US" sz="2000" dirty="0" smtClean="0">
                <a:solidFill>
                  <a:schemeClr val="bg1"/>
                </a:solidFill>
              </a:rPr>
              <a:t> technology]</a:t>
            </a:r>
          </a:p>
          <a:p>
            <a:endParaRPr lang="en-US" dirty="0" smtClean="0"/>
          </a:p>
          <a:p>
            <a:endParaRPr lang="en-US" dirty="0"/>
          </a:p>
        </p:txBody>
      </p:sp>
      <p:sp>
        <p:nvSpPr>
          <p:cNvPr id="7" name="TextBox 6"/>
          <p:cNvSpPr txBox="1"/>
          <p:nvPr/>
        </p:nvSpPr>
        <p:spPr>
          <a:xfrm>
            <a:off x="0" y="5547261"/>
            <a:ext cx="2888316" cy="1323439"/>
          </a:xfrm>
          <a:prstGeom prst="rect">
            <a:avLst/>
          </a:prstGeom>
          <a:noFill/>
        </p:spPr>
        <p:txBody>
          <a:bodyPr wrap="square" rtlCol="0">
            <a:spAutoFit/>
          </a:bodyPr>
          <a:lstStyle/>
          <a:p>
            <a:r>
              <a:rPr lang="en-US" sz="2000" b="1" u="sng" dirty="0" smtClean="0">
                <a:solidFill>
                  <a:schemeClr val="bg1"/>
                </a:solidFill>
              </a:rPr>
              <a:t>Under the guidance of </a:t>
            </a:r>
            <a:r>
              <a:rPr lang="en-US" sz="2000" dirty="0" smtClean="0">
                <a:solidFill>
                  <a:schemeClr val="bg1"/>
                </a:solidFill>
              </a:rPr>
              <a:t>:</a:t>
            </a:r>
          </a:p>
          <a:p>
            <a:r>
              <a:rPr lang="en-US" sz="2000" dirty="0" smtClean="0">
                <a:solidFill>
                  <a:schemeClr val="bg1"/>
                </a:solidFill>
              </a:rPr>
              <a:t>Mr Goutham</a:t>
            </a:r>
          </a:p>
          <a:p>
            <a:r>
              <a:rPr lang="en-US" sz="2000" dirty="0" smtClean="0">
                <a:solidFill>
                  <a:schemeClr val="bg1"/>
                </a:solidFill>
              </a:rPr>
              <a:t>Mr Naga Mahesh</a:t>
            </a:r>
          </a:p>
          <a:p>
            <a:r>
              <a:rPr lang="en-US" sz="2000" dirty="0" smtClean="0">
                <a:solidFill>
                  <a:schemeClr val="bg1"/>
                </a:solidFill>
              </a:rPr>
              <a:t>[Infidata Technologies]</a:t>
            </a:r>
            <a:endParaRPr lang="en-US" sz="2000" dirty="0">
              <a:solidFill>
                <a:schemeClr val="bg1"/>
              </a:solidFill>
            </a:endParaRPr>
          </a:p>
        </p:txBody>
      </p:sp>
    </p:spTree>
    <p:extLst>
      <p:ext uri="{BB962C8B-B14F-4D97-AF65-F5344CB8AC3E}">
        <p14:creationId xmlns:p14="http://schemas.microsoft.com/office/powerpoint/2010/main" val="6429101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5715000"/>
          </a:xfrm>
          <a:prstGeom prst="rect">
            <a:avLst/>
          </a:prstGeom>
        </p:spPr>
      </p:pic>
      <p:sp>
        <p:nvSpPr>
          <p:cNvPr id="3" name="Rectangle 2"/>
          <p:cNvSpPr/>
          <p:nvPr/>
        </p:nvSpPr>
        <p:spPr>
          <a:xfrm>
            <a:off x="2133600" y="304800"/>
            <a:ext cx="4581061" cy="707886"/>
          </a:xfrm>
          <a:prstGeom prst="rect">
            <a:avLst/>
          </a:prstGeom>
          <a:noFill/>
        </p:spPr>
        <p:txBody>
          <a:bodyPr wrap="none" lIns="91440" tIns="45720" rIns="91440" bIns="45720">
            <a:spAutoFit/>
          </a:bodyPr>
          <a:lstStyle/>
          <a:p>
            <a:pPr algn="ctr"/>
            <a:r>
              <a:rPr lang="en-US" sz="4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Admin home page</a:t>
            </a:r>
            <a:endParaRPr lang="en-US" sz="4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508081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9440"/>
            <a:ext cx="9144000" cy="6088559"/>
          </a:xfrm>
          <a:prstGeom prst="rect">
            <a:avLst/>
          </a:prstGeom>
        </p:spPr>
      </p:pic>
      <p:sp>
        <p:nvSpPr>
          <p:cNvPr id="3" name="Rectangle 2"/>
          <p:cNvSpPr/>
          <p:nvPr/>
        </p:nvSpPr>
        <p:spPr>
          <a:xfrm>
            <a:off x="2879869" y="0"/>
            <a:ext cx="3384260" cy="769441"/>
          </a:xfrm>
          <a:prstGeom prst="rect">
            <a:avLst/>
          </a:prstGeom>
          <a:noFill/>
        </p:spPr>
        <p:txBody>
          <a:bodyPr wrap="none" lIns="91440" tIns="45720" rIns="91440" bIns="45720">
            <a:spAutoFit/>
          </a:bodyPr>
          <a:lstStyle/>
          <a:p>
            <a:pPr algn="ctr"/>
            <a:r>
              <a:rPr lang="en-US"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Add category</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933595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762000"/>
            <a:ext cx="9144000" cy="2971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5200"/>
            <a:ext cx="9144000" cy="3416300"/>
          </a:xfrm>
          <a:prstGeom prst="rect">
            <a:avLst/>
          </a:prstGeom>
        </p:spPr>
      </p:pic>
      <p:sp>
        <p:nvSpPr>
          <p:cNvPr id="8" name="Rectangle 7"/>
          <p:cNvSpPr/>
          <p:nvPr/>
        </p:nvSpPr>
        <p:spPr>
          <a:xfrm>
            <a:off x="1434762" y="54114"/>
            <a:ext cx="6274475" cy="707886"/>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000" b="1" dirty="0" smtClean="0">
                <a:ln/>
                <a:solidFill>
                  <a:schemeClr val="accent3"/>
                </a:solidFill>
              </a:rPr>
              <a:t>Company and Candidate list</a:t>
            </a:r>
            <a:endParaRPr lang="en-US" sz="4000" b="1" cap="none" spc="0" dirty="0">
              <a:ln/>
              <a:solidFill>
                <a:schemeClr val="accent3"/>
              </a:solidFill>
              <a:effectLst/>
            </a:endParaRPr>
          </a:p>
        </p:txBody>
      </p:sp>
    </p:spTree>
    <p:extLst>
      <p:ext uri="{BB962C8B-B14F-4D97-AF65-F5344CB8AC3E}">
        <p14:creationId xmlns:p14="http://schemas.microsoft.com/office/powerpoint/2010/main" val="2864684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
            </a:r>
            <a:br>
              <a:rPr lang="en-US" dirty="0"/>
            </a:br>
            <a:endParaRPr lang="en-US" dirty="0"/>
          </a:p>
        </p:txBody>
      </p:sp>
      <p:sp>
        <p:nvSpPr>
          <p:cNvPr id="3" name="Subtitle 2"/>
          <p:cNvSpPr>
            <a:spLocks noGrp="1"/>
          </p:cNvSpPr>
          <p:nvPr>
            <p:ph type="subTitle" idx="1"/>
          </p:nvPr>
        </p:nvSpPr>
        <p:spPr>
          <a:xfrm>
            <a:off x="457200" y="533400"/>
            <a:ext cx="8382000" cy="4648200"/>
          </a:xfrm>
        </p:spPr>
        <p:txBody>
          <a:bodyPr>
            <a:normAutofit fontScale="47500" lnSpcReduction="20000"/>
          </a:bodyPr>
          <a:lstStyle/>
          <a:p>
            <a:pPr algn="l"/>
            <a:r>
              <a:rPr lang="en-IN" sz="6700" b="1" dirty="0"/>
              <a:t>2. </a:t>
            </a:r>
            <a:r>
              <a:rPr lang="en-IN" sz="6700" b="1" dirty="0" smtClean="0"/>
              <a:t>Employer :</a:t>
            </a:r>
          </a:p>
          <a:p>
            <a:pPr algn="l"/>
            <a:endParaRPr lang="en-US" sz="4200" dirty="0"/>
          </a:p>
          <a:p>
            <a:pPr algn="l"/>
            <a:r>
              <a:rPr lang="en-IN" sz="4200" dirty="0"/>
              <a:t>1. Ability to Search resume by keywords, job category, days since posted.</a:t>
            </a:r>
            <a:endParaRPr lang="en-US" sz="4200" dirty="0"/>
          </a:p>
          <a:p>
            <a:pPr algn="l"/>
            <a:r>
              <a:rPr lang="en-IN" sz="4200" dirty="0"/>
              <a:t>2. Post jobs with detailed job description (job title, company name, company url, location, salary,job type, work type, description, required skills...)</a:t>
            </a:r>
            <a:endParaRPr lang="en-US" sz="4200" dirty="0"/>
          </a:p>
          <a:p>
            <a:pPr algn="l"/>
            <a:r>
              <a:rPr lang="en-IN" sz="4200" dirty="0"/>
              <a:t>3. Ability to create and edit a company profile.</a:t>
            </a:r>
            <a:endParaRPr lang="en-US" sz="4200" dirty="0"/>
          </a:p>
          <a:p>
            <a:pPr algn="l"/>
            <a:r>
              <a:rPr lang="en-IN" sz="4200" dirty="0"/>
              <a:t>4. Ability to add a Company Logo.</a:t>
            </a:r>
            <a:endParaRPr lang="en-US" sz="4200" dirty="0"/>
          </a:p>
          <a:p>
            <a:pPr algn="l"/>
            <a:r>
              <a:rPr lang="en-IN" sz="4200" dirty="0"/>
              <a:t>5. Employer Registration</a:t>
            </a:r>
            <a:endParaRPr lang="en-US" sz="4200" dirty="0"/>
          </a:p>
          <a:p>
            <a:pPr algn="l"/>
            <a:r>
              <a:rPr lang="en-IN" sz="4200" dirty="0"/>
              <a:t>6. Register and sign-up online for Memberships, Job packages, job postings or resume database access.</a:t>
            </a:r>
            <a:endParaRPr lang="en-US" sz="4200" dirty="0"/>
          </a:p>
          <a:p>
            <a:pPr algn="l"/>
            <a:r>
              <a:rPr lang="en-IN" sz="4200" dirty="0"/>
              <a:t>7. Update profile at any time.</a:t>
            </a:r>
            <a:endParaRPr lang="en-US" sz="4200" dirty="0"/>
          </a:p>
          <a:p>
            <a:pPr algn="l"/>
            <a:r>
              <a:rPr lang="en-IN" sz="4200" dirty="0"/>
              <a:t>8. View Submitted Job Seeker CV</a:t>
            </a:r>
            <a:endParaRPr lang="en-US" sz="4200" dirty="0"/>
          </a:p>
          <a:p>
            <a:pPr algn="l"/>
            <a:r>
              <a:rPr lang="en-IN" sz="4200" dirty="0"/>
              <a:t>9. Download CV or application submitted by jobseekers</a:t>
            </a:r>
            <a:endParaRPr lang="en-US" sz="4200" dirty="0"/>
          </a:p>
          <a:p>
            <a:endParaRPr lang="en-US" dirty="0"/>
          </a:p>
        </p:txBody>
      </p:sp>
    </p:spTree>
    <p:extLst>
      <p:ext uri="{BB962C8B-B14F-4D97-AF65-F5344CB8AC3E}">
        <p14:creationId xmlns:p14="http://schemas.microsoft.com/office/powerpoint/2010/main" val="355352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30479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9144000" cy="3124200"/>
          </a:xfrm>
          <a:prstGeom prst="rect">
            <a:avLst/>
          </a:prstGeom>
        </p:spPr>
      </p:pic>
      <p:sp>
        <p:nvSpPr>
          <p:cNvPr id="5" name="Rectangle 4"/>
          <p:cNvSpPr/>
          <p:nvPr/>
        </p:nvSpPr>
        <p:spPr>
          <a:xfrm>
            <a:off x="3105421" y="203200"/>
            <a:ext cx="2690160" cy="707886"/>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000" b="1" dirty="0" smtClean="0">
                <a:ln/>
                <a:solidFill>
                  <a:schemeClr val="accent3"/>
                </a:solidFill>
              </a:rPr>
              <a:t>Home page</a:t>
            </a:r>
            <a:endParaRPr lang="en-US" sz="4000" b="1" cap="none" spc="0" dirty="0">
              <a:ln/>
              <a:solidFill>
                <a:schemeClr val="accent3"/>
              </a:solidFill>
              <a:effectLst/>
            </a:endParaRPr>
          </a:p>
        </p:txBody>
      </p:sp>
    </p:spTree>
    <p:extLst>
      <p:ext uri="{BB962C8B-B14F-4D97-AF65-F5344CB8AC3E}">
        <p14:creationId xmlns:p14="http://schemas.microsoft.com/office/powerpoint/2010/main" val="15275450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4"/>
            <a:ext cx="9144000" cy="5999495"/>
          </a:xfrm>
          <a:prstGeom prst="rect">
            <a:avLst/>
          </a:prstGeom>
        </p:spPr>
      </p:pic>
      <p:sp>
        <p:nvSpPr>
          <p:cNvPr id="3" name="Rectangle 2"/>
          <p:cNvSpPr/>
          <p:nvPr/>
        </p:nvSpPr>
        <p:spPr>
          <a:xfrm>
            <a:off x="2411440" y="133453"/>
            <a:ext cx="4295728" cy="707886"/>
          </a:xfrm>
          <a:prstGeom prst="rect">
            <a:avLst/>
          </a:prstGeom>
          <a:noFill/>
        </p:spPr>
        <p:txBody>
          <a:bodyPr wrap="none" lIns="91440" tIns="45720" rIns="91440" bIns="45720">
            <a:spAutoFit/>
          </a:bodyPr>
          <a:lstStyle/>
          <a:p>
            <a:pPr algn="ctr"/>
            <a:r>
              <a:rPr lang="en-US" sz="4000" b="1" cap="all" spc="0" dirty="0" smtClean="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Company signup</a:t>
            </a:r>
            <a:endParaRPr lang="en-US" sz="4000" b="1" cap="all" spc="0" dirty="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1603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5562600"/>
          </a:xfrm>
          <a:prstGeom prst="rect">
            <a:avLst/>
          </a:prstGeom>
        </p:spPr>
      </p:pic>
      <p:sp>
        <p:nvSpPr>
          <p:cNvPr id="5" name="Rectangle 4"/>
          <p:cNvSpPr/>
          <p:nvPr/>
        </p:nvSpPr>
        <p:spPr>
          <a:xfrm>
            <a:off x="3329695" y="457200"/>
            <a:ext cx="2611612" cy="707886"/>
          </a:xfrm>
          <a:prstGeom prst="rect">
            <a:avLst/>
          </a:prstGeom>
          <a:noFill/>
        </p:spPr>
        <p:txBody>
          <a:bodyPr wrap="none" lIns="91440" tIns="45720" rIns="91440" bIns="45720">
            <a:spAutoFit/>
          </a:bodyPr>
          <a:lstStyle/>
          <a:p>
            <a:pPr algn="ctr"/>
            <a:r>
              <a:rPr lang="en-US" sz="4000" b="1" cap="all" spc="0" dirty="0" smtClean="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Post jobs</a:t>
            </a:r>
            <a:endParaRPr lang="en-US" sz="4000" b="1" cap="all" spc="0" dirty="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112437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81000"/>
            <a:ext cx="8305800" cy="1473200"/>
          </a:xfrm>
        </p:spPr>
        <p:txBody>
          <a:bodyPr>
            <a:normAutofit fontScale="25000" lnSpcReduction="20000"/>
          </a:bodyPr>
          <a:lstStyle/>
          <a:p>
            <a:pPr algn="l"/>
            <a:r>
              <a:rPr lang="en-IN" sz="12800" b="1" dirty="0" smtClean="0"/>
              <a:t>3.Job Seekers :</a:t>
            </a:r>
          </a:p>
          <a:p>
            <a:pPr algn="l"/>
            <a:endParaRPr lang="en-US" sz="12800" dirty="0"/>
          </a:p>
          <a:p>
            <a:pPr algn="l"/>
            <a:r>
              <a:rPr lang="en-IN" sz="8000" dirty="0"/>
              <a:t>1. Apply for a job with the click of a button</a:t>
            </a:r>
            <a:endParaRPr lang="en-US" sz="8000" dirty="0"/>
          </a:p>
          <a:p>
            <a:pPr algn="l"/>
            <a:r>
              <a:rPr lang="en-IN" sz="8000" dirty="0"/>
              <a:t>2. Resume Posting.</a:t>
            </a:r>
            <a:endParaRPr lang="en-US" sz="8000" dirty="0"/>
          </a:p>
          <a:p>
            <a:pPr algn="l"/>
            <a:r>
              <a:rPr lang="en-IN" sz="8000" dirty="0"/>
              <a:t>4. Job Seeker Registration</a:t>
            </a:r>
            <a:endParaRPr lang="en-US" sz="8000" dirty="0"/>
          </a:p>
          <a:p>
            <a:pPr algn="l"/>
            <a:r>
              <a:rPr lang="en-IN" sz="8000" dirty="0"/>
              <a:t>5. View Application History from profile</a:t>
            </a:r>
            <a:endParaRPr lang="en-US" sz="8000" dirty="0"/>
          </a:p>
          <a:p>
            <a:pPr algn="l"/>
            <a:r>
              <a:rPr lang="en-IN" sz="8000" dirty="0"/>
              <a:t>6. Powerful online job search tool.</a:t>
            </a:r>
            <a:endParaRPr lang="en-US" sz="8000" dirty="0"/>
          </a:p>
          <a:p>
            <a:pPr algn="l"/>
            <a:r>
              <a:rPr lang="en-IN" sz="8000" dirty="0"/>
              <a:t>7. Search jobs by location, qualification, categories, company, location, experience and keywords.</a:t>
            </a:r>
            <a:endParaRPr lang="en-US" sz="8000" dirty="0"/>
          </a:p>
          <a:p>
            <a:pPr algn="l"/>
            <a:r>
              <a:rPr lang="en-IN" sz="8000" dirty="0"/>
              <a:t>8. Add multiple list of qualification and experience.</a:t>
            </a:r>
            <a:endParaRPr lang="en-US" sz="8000" dirty="0"/>
          </a:p>
          <a:p>
            <a:pPr algn="l"/>
            <a:r>
              <a:rPr lang="en-IN" sz="8000" dirty="0"/>
              <a:t>9. Ability to add and submit Photos to profile.</a:t>
            </a:r>
            <a:endParaRPr lang="en-US" sz="8000" dirty="0"/>
          </a:p>
          <a:p>
            <a:endParaRPr lang="en-US" dirty="0"/>
          </a:p>
        </p:txBody>
      </p:sp>
    </p:spTree>
    <p:extLst>
      <p:ext uri="{BB962C8B-B14F-4D97-AF65-F5344CB8AC3E}">
        <p14:creationId xmlns:p14="http://schemas.microsoft.com/office/powerpoint/2010/main" val="93777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4"/>
            <a:ext cx="9144000" cy="6075695"/>
          </a:xfrm>
          <a:prstGeom prst="rect">
            <a:avLst/>
          </a:prstGeom>
        </p:spPr>
      </p:pic>
      <p:sp>
        <p:nvSpPr>
          <p:cNvPr id="3" name="Rectangle 2"/>
          <p:cNvSpPr/>
          <p:nvPr/>
        </p:nvSpPr>
        <p:spPr>
          <a:xfrm>
            <a:off x="2989679" y="228600"/>
            <a:ext cx="3164649" cy="769441"/>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400" b="1" dirty="0" smtClean="0">
                <a:ln/>
                <a:solidFill>
                  <a:schemeClr val="accent3"/>
                </a:solidFill>
              </a:rPr>
              <a:t>User sign up</a:t>
            </a:r>
            <a:endParaRPr lang="en-US" sz="4400" b="1" dirty="0">
              <a:ln/>
              <a:solidFill>
                <a:schemeClr val="accent3"/>
              </a:solidFill>
            </a:endParaRPr>
          </a:p>
        </p:txBody>
      </p:sp>
    </p:spTree>
    <p:extLst>
      <p:ext uri="{BB962C8B-B14F-4D97-AF65-F5344CB8AC3E}">
        <p14:creationId xmlns:p14="http://schemas.microsoft.com/office/powerpoint/2010/main" val="29223638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4704"/>
            <a:ext cx="9144000" cy="5923295"/>
          </a:xfrm>
          <a:prstGeom prst="rect">
            <a:avLst/>
          </a:prstGeom>
        </p:spPr>
      </p:pic>
      <p:sp>
        <p:nvSpPr>
          <p:cNvPr id="3" name="Rectangle 2"/>
          <p:cNvSpPr/>
          <p:nvPr/>
        </p:nvSpPr>
        <p:spPr>
          <a:xfrm>
            <a:off x="3432906" y="226818"/>
            <a:ext cx="2278188" cy="707886"/>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000" b="1" cap="none" spc="0" dirty="0" smtClean="0">
                <a:ln/>
                <a:solidFill>
                  <a:schemeClr val="accent3"/>
                </a:solidFill>
                <a:effectLst/>
              </a:rPr>
              <a:t>Apply job</a:t>
            </a:r>
            <a:endParaRPr lang="en-US" sz="4000" b="1" cap="none" spc="0" dirty="0">
              <a:ln/>
              <a:solidFill>
                <a:schemeClr val="accent3"/>
              </a:solidFill>
              <a:effectLst/>
            </a:endParaRPr>
          </a:p>
        </p:txBody>
      </p:sp>
    </p:spTree>
    <p:extLst>
      <p:ext uri="{BB962C8B-B14F-4D97-AF65-F5344CB8AC3E}">
        <p14:creationId xmlns:p14="http://schemas.microsoft.com/office/powerpoint/2010/main" val="33962442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124200"/>
            <a:ext cx="8229600" cy="2246769"/>
          </a:xfrm>
          <a:prstGeom prst="rect">
            <a:avLst/>
          </a:prstGeom>
        </p:spPr>
        <p:txBody>
          <a:bodyPr wrap="square">
            <a:spAutoFit/>
          </a:bodyPr>
          <a:lstStyle/>
          <a:p>
            <a:r>
              <a:rPr lang="en-US" sz="2000" dirty="0" smtClean="0">
                <a:solidFill>
                  <a:srgbClr val="005392"/>
                </a:solidFill>
              </a:rPr>
              <a:t>InfiData Technologies head quartered in "silicon valley" of India Bengaluru,started in the year 2015. We are highly specialized in the design and development of websites,software application development,mobile app development,E-Commerce solutions and more. Our team of expert professionals works on the latest software tools and technologies to give the best and promising services to our customers.We are equipped with the state-of-art work station in the software application development.</a:t>
            </a:r>
            <a:endParaRPr lang="en-US" sz="2000" dirty="0">
              <a:solidFill>
                <a:srgbClr val="005392"/>
              </a:solidFill>
            </a:endParaRPr>
          </a:p>
        </p:txBody>
      </p:sp>
      <p:sp>
        <p:nvSpPr>
          <p:cNvPr id="8" name="Rectangle 7"/>
          <p:cNvSpPr/>
          <p:nvPr/>
        </p:nvSpPr>
        <p:spPr>
          <a:xfrm>
            <a:off x="304800" y="313779"/>
            <a:ext cx="8229600" cy="769441"/>
          </a:xfrm>
          <a:prstGeom prst="rect">
            <a:avLst/>
          </a:prstGeom>
        </p:spPr>
        <p:txBody>
          <a:bodyPr wrap="square">
            <a:spAutoFit/>
          </a:bodyPr>
          <a:lstStyle/>
          <a:p>
            <a:pPr lvl="0" algn="ctr"/>
            <a:r>
              <a:rPr lang="en-US"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About Infidata</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1104900"/>
            <a:ext cx="2514600" cy="2019300"/>
          </a:xfrm>
          <a:prstGeom prst="rect">
            <a:avLst/>
          </a:prstGeom>
          <a:ln>
            <a:noFill/>
          </a:ln>
          <a:effectLst>
            <a:softEdge rad="112500"/>
          </a:effectLst>
        </p:spPr>
      </p:pic>
    </p:spTree>
    <p:extLst>
      <p:ext uri="{BB962C8B-B14F-4D97-AF65-F5344CB8AC3E}">
        <p14:creationId xmlns:p14="http://schemas.microsoft.com/office/powerpoint/2010/main" val="29764080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9546" y="533400"/>
            <a:ext cx="184731" cy="769441"/>
          </a:xfrm>
          <a:prstGeom prst="rect">
            <a:avLst/>
          </a:prstGeom>
          <a:noFill/>
        </p:spPr>
        <p:txBody>
          <a:bodyPr wrap="none" lIns="91440" tIns="45720" rIns="91440" bIns="45720">
            <a:spAutoFit/>
          </a:bodyPr>
          <a:lstStyle/>
          <a:p>
            <a:pPr algn="ctr"/>
            <a:endParaRPr lang="en-US" sz="4400" b="1" dirty="0">
              <a:ln w="10541" cmpd="sng">
                <a:solidFill>
                  <a:srgbClr val="7D7D7D">
                    <a:tint val="100000"/>
                    <a:shade val="100000"/>
                    <a:satMod val="110000"/>
                  </a:srgbClr>
                </a:solidFill>
                <a:prstDash val="solid"/>
              </a:ln>
              <a:solidFill>
                <a:srgbClr val="2FD608"/>
              </a:solidFill>
            </a:endParaRPr>
          </a:p>
        </p:txBody>
      </p:sp>
      <p:sp>
        <p:nvSpPr>
          <p:cNvPr id="5" name="TextBox 4"/>
          <p:cNvSpPr txBox="1"/>
          <p:nvPr/>
        </p:nvSpPr>
        <p:spPr>
          <a:xfrm>
            <a:off x="465677" y="1752600"/>
            <a:ext cx="8077200" cy="3662541"/>
          </a:xfrm>
          <a:prstGeom prst="rect">
            <a:avLst/>
          </a:prstGeom>
          <a:noFill/>
        </p:spPr>
        <p:txBody>
          <a:bodyPr wrap="square" rtlCol="0">
            <a:spAutoFit/>
          </a:bodyPr>
          <a:lstStyle/>
          <a:p>
            <a:r>
              <a:rPr lang="en-US" sz="3200" dirty="0" smtClean="0">
                <a:solidFill>
                  <a:srgbClr val="0070C0"/>
                </a:solidFill>
              </a:rPr>
              <a:t>Employer and Job Seeker :</a:t>
            </a:r>
          </a:p>
          <a:p>
            <a:pPr>
              <a:lnSpc>
                <a:spcPct val="150000"/>
              </a:lnSpc>
            </a:pPr>
            <a:r>
              <a:rPr lang="en-US" sz="2000" dirty="0" smtClean="0">
                <a:solidFill>
                  <a:srgbClr val="7030A0"/>
                </a:solidFill>
              </a:rPr>
              <a:t>Vani V Nair -  Home page,headers,entire employer part.</a:t>
            </a:r>
          </a:p>
          <a:p>
            <a:pPr>
              <a:lnSpc>
                <a:spcPct val="150000"/>
              </a:lnSpc>
            </a:pPr>
            <a:r>
              <a:rPr lang="en-US" sz="2000" dirty="0" smtClean="0">
                <a:solidFill>
                  <a:srgbClr val="7030A0"/>
                </a:solidFill>
              </a:rPr>
              <a:t>Yamuna M – Home page footer, profile, entire </a:t>
            </a:r>
            <a:r>
              <a:rPr lang="en-US" sz="2000" dirty="0">
                <a:solidFill>
                  <a:srgbClr val="7030A0"/>
                </a:solidFill>
              </a:rPr>
              <a:t>j</a:t>
            </a:r>
            <a:r>
              <a:rPr lang="en-US" sz="2000" dirty="0" smtClean="0">
                <a:solidFill>
                  <a:srgbClr val="7030A0"/>
                </a:solidFill>
              </a:rPr>
              <a:t>ob seeker part</a:t>
            </a:r>
            <a:r>
              <a:rPr lang="en-US" dirty="0" smtClean="0">
                <a:solidFill>
                  <a:srgbClr val="7030A0"/>
                </a:solidFill>
              </a:rPr>
              <a:t>.</a:t>
            </a:r>
          </a:p>
          <a:p>
            <a:endParaRPr lang="en-US" dirty="0">
              <a:solidFill>
                <a:srgbClr val="2FD608"/>
              </a:solidFill>
            </a:endParaRPr>
          </a:p>
          <a:p>
            <a:r>
              <a:rPr lang="en-US" sz="3200" dirty="0" smtClean="0">
                <a:solidFill>
                  <a:srgbClr val="0070C0"/>
                </a:solidFill>
              </a:rPr>
              <a:t>Admin part :</a:t>
            </a:r>
          </a:p>
          <a:p>
            <a:pPr>
              <a:lnSpc>
                <a:spcPct val="150000"/>
              </a:lnSpc>
            </a:pPr>
            <a:r>
              <a:rPr lang="en-US" sz="2000" dirty="0" smtClean="0">
                <a:solidFill>
                  <a:srgbClr val="7030A0"/>
                </a:solidFill>
              </a:rPr>
              <a:t>Vedashree V – Sign in page, Add category,company list,candidate list.</a:t>
            </a:r>
          </a:p>
          <a:p>
            <a:pPr>
              <a:lnSpc>
                <a:spcPct val="150000"/>
              </a:lnSpc>
            </a:pPr>
            <a:r>
              <a:rPr lang="en-US" sz="2000" dirty="0" smtClean="0">
                <a:solidFill>
                  <a:srgbClr val="7030A0"/>
                </a:solidFill>
              </a:rPr>
              <a:t>Vimala B K – Admin home page,contact message,pending  jobs, change password.</a:t>
            </a:r>
            <a:endParaRPr lang="en-US" sz="2000" dirty="0">
              <a:solidFill>
                <a:srgbClr val="7030A0"/>
              </a:solidFill>
            </a:endParaRPr>
          </a:p>
        </p:txBody>
      </p:sp>
      <p:sp>
        <p:nvSpPr>
          <p:cNvPr id="6" name="Rectangle 5"/>
          <p:cNvSpPr/>
          <p:nvPr/>
        </p:nvSpPr>
        <p:spPr>
          <a:xfrm>
            <a:off x="978003" y="887343"/>
            <a:ext cx="7187993" cy="707886"/>
          </a:xfrm>
          <a:prstGeom prst="rect">
            <a:avLst/>
          </a:prstGeom>
          <a:noFill/>
        </p:spPr>
        <p:txBody>
          <a:bodyPr wrap="none" lIns="91440" tIns="45720" rIns="91440" bIns="45720">
            <a:spAutoFit/>
          </a:bodyPr>
          <a:lstStyle/>
          <a:p>
            <a:pPr algn="ctr"/>
            <a:r>
              <a:rPr lang="en-US" sz="4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Internship Individual Roles</a:t>
            </a:r>
            <a:endParaRPr lang="en-US" sz="4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51172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10215136"/>
              </p:ext>
            </p:extLst>
          </p:nvPr>
        </p:nvGraphicFramePr>
        <p:xfrm>
          <a:off x="1524003" y="2590800"/>
          <a:ext cx="6096000" cy="298704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sz="2000" dirty="0" smtClean="0"/>
                        <a:t>Phases</a:t>
                      </a:r>
                      <a:endParaRPr lang="en-US" sz="2000" dirty="0"/>
                    </a:p>
                  </a:txBody>
                  <a:tcPr/>
                </a:tc>
                <a:tc>
                  <a:txBody>
                    <a:bodyPr/>
                    <a:lstStyle/>
                    <a:p>
                      <a:r>
                        <a:rPr lang="en-US" sz="2000" dirty="0" smtClean="0"/>
                        <a:t>Start date</a:t>
                      </a:r>
                      <a:endParaRPr lang="en-US" sz="2000" dirty="0"/>
                    </a:p>
                  </a:txBody>
                  <a:tcPr/>
                </a:tc>
                <a:tc>
                  <a:txBody>
                    <a:bodyPr/>
                    <a:lstStyle/>
                    <a:p>
                      <a:r>
                        <a:rPr lang="en-US" sz="2000" dirty="0" smtClean="0"/>
                        <a:t>End date</a:t>
                      </a:r>
                      <a:endParaRPr lang="en-US" sz="2000" dirty="0"/>
                    </a:p>
                  </a:txBody>
                  <a:tcPr/>
                </a:tc>
              </a:tr>
              <a:tr h="370840">
                <a:tc>
                  <a:txBody>
                    <a:bodyPr/>
                    <a:lstStyle/>
                    <a:p>
                      <a:pPr algn="ctr"/>
                      <a:r>
                        <a:rPr lang="en-US" sz="2000" dirty="0" smtClean="0"/>
                        <a:t>Analysis</a:t>
                      </a:r>
                      <a:endParaRPr lang="en-US" sz="2000" dirty="0"/>
                    </a:p>
                  </a:txBody>
                  <a:tcPr/>
                </a:tc>
                <a:tc>
                  <a:txBody>
                    <a:bodyPr/>
                    <a:lstStyle/>
                    <a:p>
                      <a:r>
                        <a:rPr lang="en-US" sz="2000" dirty="0" smtClean="0"/>
                        <a:t>16-07-18</a:t>
                      </a:r>
                      <a:endParaRPr lang="en-US" sz="2000" dirty="0"/>
                    </a:p>
                  </a:txBody>
                  <a:tcPr/>
                </a:tc>
                <a:tc>
                  <a:txBody>
                    <a:bodyPr/>
                    <a:lstStyle/>
                    <a:p>
                      <a:r>
                        <a:rPr lang="en-US" sz="2000" dirty="0" smtClean="0"/>
                        <a:t>18-07-18</a:t>
                      </a:r>
                      <a:endParaRPr lang="en-US" sz="2000" dirty="0"/>
                    </a:p>
                  </a:txBody>
                  <a:tcPr/>
                </a:tc>
              </a:tr>
              <a:tr h="370840">
                <a:tc>
                  <a:txBody>
                    <a:bodyPr/>
                    <a:lstStyle/>
                    <a:p>
                      <a:pPr algn="ctr"/>
                      <a:r>
                        <a:rPr lang="en-US" sz="2000" dirty="0" smtClean="0"/>
                        <a:t>Design</a:t>
                      </a:r>
                      <a:endParaRPr lang="en-US" sz="2000" dirty="0"/>
                    </a:p>
                  </a:txBody>
                  <a:tcPr/>
                </a:tc>
                <a:tc>
                  <a:txBody>
                    <a:bodyPr/>
                    <a:lstStyle/>
                    <a:p>
                      <a:r>
                        <a:rPr lang="en-US" sz="2000" dirty="0" smtClean="0"/>
                        <a:t>19-07-18</a:t>
                      </a:r>
                      <a:endParaRPr lang="en-US" sz="2000" dirty="0"/>
                    </a:p>
                  </a:txBody>
                  <a:tcPr/>
                </a:tc>
                <a:tc>
                  <a:txBody>
                    <a:bodyPr/>
                    <a:lstStyle/>
                    <a:p>
                      <a:r>
                        <a:rPr lang="en-US" sz="2000" dirty="0" smtClean="0"/>
                        <a:t>19-07-18</a:t>
                      </a:r>
                      <a:endParaRPr lang="en-US" sz="2000" dirty="0"/>
                    </a:p>
                  </a:txBody>
                  <a:tcPr/>
                </a:tc>
              </a:tr>
              <a:tr h="370840">
                <a:tc>
                  <a:txBody>
                    <a:bodyPr/>
                    <a:lstStyle/>
                    <a:p>
                      <a:pPr algn="ctr"/>
                      <a:r>
                        <a:rPr lang="en-US" sz="2000" dirty="0" smtClean="0"/>
                        <a:t>Implementation/</a:t>
                      </a:r>
                    </a:p>
                    <a:p>
                      <a:pPr algn="ctr"/>
                      <a:r>
                        <a:rPr lang="en-US" sz="2000" dirty="0" smtClean="0"/>
                        <a:t>Testing</a:t>
                      </a:r>
                      <a:endParaRPr lang="en-US" sz="2000" dirty="0"/>
                    </a:p>
                  </a:txBody>
                  <a:tcPr/>
                </a:tc>
                <a:tc>
                  <a:txBody>
                    <a:bodyPr/>
                    <a:lstStyle/>
                    <a:p>
                      <a:r>
                        <a:rPr lang="en-US" sz="2000" dirty="0" smtClean="0"/>
                        <a:t>20-07-18</a:t>
                      </a:r>
                      <a:endParaRPr lang="en-US" sz="2000" dirty="0"/>
                    </a:p>
                  </a:txBody>
                  <a:tcPr/>
                </a:tc>
                <a:tc>
                  <a:txBody>
                    <a:bodyPr/>
                    <a:lstStyle/>
                    <a:p>
                      <a:r>
                        <a:rPr lang="en-US" sz="2000" dirty="0" smtClean="0"/>
                        <a:t>28-07-18</a:t>
                      </a:r>
                      <a:endParaRPr lang="en-US" sz="2000" dirty="0"/>
                    </a:p>
                  </a:txBody>
                  <a:tcPr/>
                </a:tc>
              </a:tr>
              <a:tr h="370840">
                <a:tc>
                  <a:txBody>
                    <a:bodyPr/>
                    <a:lstStyle/>
                    <a:p>
                      <a:pPr algn="ctr"/>
                      <a:r>
                        <a:rPr lang="en-US" sz="2000" dirty="0" smtClean="0"/>
                        <a:t>Project documentation</a:t>
                      </a:r>
                      <a:endParaRPr lang="en-US" sz="2000" dirty="0"/>
                    </a:p>
                  </a:txBody>
                  <a:tcPr/>
                </a:tc>
                <a:tc>
                  <a:txBody>
                    <a:bodyPr/>
                    <a:lstStyle/>
                    <a:p>
                      <a:r>
                        <a:rPr lang="en-US" sz="2000" dirty="0" smtClean="0"/>
                        <a:t>29-07-18</a:t>
                      </a:r>
                      <a:endParaRPr lang="en-US" sz="2000" dirty="0"/>
                    </a:p>
                  </a:txBody>
                  <a:tcPr/>
                </a:tc>
                <a:tc>
                  <a:txBody>
                    <a:bodyPr/>
                    <a:lstStyle/>
                    <a:p>
                      <a:r>
                        <a:rPr lang="en-US" sz="2000" dirty="0" smtClean="0"/>
                        <a:t>29-07-18</a:t>
                      </a:r>
                      <a:endParaRPr lang="en-US" sz="2000" dirty="0"/>
                    </a:p>
                  </a:txBody>
                  <a:tcPr/>
                </a:tc>
              </a:tr>
              <a:tr h="370840">
                <a:tc>
                  <a:txBody>
                    <a:bodyPr/>
                    <a:lstStyle/>
                    <a:p>
                      <a:pPr algn="ctr"/>
                      <a:r>
                        <a:rPr lang="en-US" sz="2000" dirty="0" smtClean="0"/>
                        <a:t>Presentation</a:t>
                      </a:r>
                      <a:endParaRPr lang="en-US" sz="2000" dirty="0"/>
                    </a:p>
                  </a:txBody>
                  <a:tcPr/>
                </a:tc>
                <a:tc>
                  <a:txBody>
                    <a:bodyPr/>
                    <a:lstStyle/>
                    <a:p>
                      <a:r>
                        <a:rPr lang="en-US" sz="2000" dirty="0" smtClean="0"/>
                        <a:t>30-07-18</a:t>
                      </a:r>
                      <a:endParaRPr lang="en-US" sz="2000" dirty="0"/>
                    </a:p>
                  </a:txBody>
                  <a:tcPr/>
                </a:tc>
                <a:tc>
                  <a:txBody>
                    <a:bodyPr/>
                    <a:lstStyle/>
                    <a:p>
                      <a:r>
                        <a:rPr lang="en-US" sz="2000" dirty="0" smtClean="0"/>
                        <a:t>30-07-18</a:t>
                      </a:r>
                      <a:endParaRPr lang="en-US" sz="2000" dirty="0"/>
                    </a:p>
                  </a:txBody>
                  <a:tcPr/>
                </a:tc>
              </a:tr>
            </a:tbl>
          </a:graphicData>
        </a:graphic>
      </p:graphicFrame>
      <p:sp>
        <p:nvSpPr>
          <p:cNvPr id="4" name="Rectangle 3"/>
          <p:cNvSpPr/>
          <p:nvPr/>
        </p:nvSpPr>
        <p:spPr>
          <a:xfrm>
            <a:off x="1745330" y="994320"/>
            <a:ext cx="5634876" cy="707886"/>
          </a:xfrm>
          <a:prstGeom prst="rect">
            <a:avLst/>
          </a:prstGeom>
          <a:noFill/>
        </p:spPr>
        <p:txBody>
          <a:bodyPr wrap="none" lIns="91440" tIns="45720" rIns="91440" bIns="45720">
            <a:spAutoFit/>
          </a:bodyPr>
          <a:lstStyle/>
          <a:p>
            <a:pPr algn="ctr"/>
            <a:r>
              <a:rPr lang="en-US" sz="4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Internship Timelines :</a:t>
            </a:r>
            <a:endParaRPr lang="en-US" sz="4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36406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981200"/>
            <a:ext cx="7772400" cy="3385542"/>
          </a:xfrm>
          <a:prstGeom prst="rect">
            <a:avLst/>
          </a:prstGeom>
          <a:noFill/>
        </p:spPr>
        <p:txBody>
          <a:bodyPr wrap="square" rtlCol="0">
            <a:spAutoFit/>
          </a:bodyPr>
          <a:lstStyle/>
          <a:p>
            <a:pPr marL="285750" indent="-285750">
              <a:buFont typeface="Wingdings" pitchFamily="2" charset="2"/>
              <a:buChar char="Ø"/>
            </a:pPr>
            <a:r>
              <a:rPr lang="en-US" sz="2000" dirty="0" smtClean="0">
                <a:solidFill>
                  <a:schemeClr val="bg1"/>
                </a:solidFill>
              </a:rPr>
              <a:t>Registration form.[Sign in and Sign up page]</a:t>
            </a:r>
          </a:p>
          <a:p>
            <a:pPr marL="285750" indent="-285750">
              <a:buFont typeface="Wingdings" pitchFamily="2" charset="2"/>
              <a:buChar char="Ø"/>
            </a:pPr>
            <a:r>
              <a:rPr lang="en-US" sz="2000" dirty="0" smtClean="0">
                <a:solidFill>
                  <a:schemeClr val="bg1"/>
                </a:solidFill>
              </a:rPr>
              <a:t>Profile page creation.</a:t>
            </a:r>
          </a:p>
          <a:p>
            <a:pPr marL="285750" indent="-285750">
              <a:buFont typeface="Wingdings" pitchFamily="2" charset="2"/>
              <a:buChar char="Ø"/>
            </a:pPr>
            <a:r>
              <a:rPr lang="en-US" sz="2000" dirty="0" smtClean="0">
                <a:solidFill>
                  <a:schemeClr val="bg1"/>
                </a:solidFill>
              </a:rPr>
              <a:t>Grid layout.</a:t>
            </a:r>
          </a:p>
          <a:p>
            <a:pPr marL="285750" indent="-285750">
              <a:buFont typeface="Wingdings" pitchFamily="2" charset="2"/>
              <a:buChar char="Ø"/>
            </a:pPr>
            <a:r>
              <a:rPr lang="en-US" sz="2000" dirty="0" smtClean="0">
                <a:solidFill>
                  <a:schemeClr val="bg1"/>
                </a:solidFill>
              </a:rPr>
              <a:t>Header for website.</a:t>
            </a:r>
          </a:p>
          <a:p>
            <a:pPr marL="285750" indent="-285750">
              <a:buFont typeface="Wingdings" pitchFamily="2" charset="2"/>
              <a:buChar char="Ø"/>
            </a:pPr>
            <a:r>
              <a:rPr lang="en-US" sz="2000" dirty="0" smtClean="0">
                <a:solidFill>
                  <a:schemeClr val="bg1"/>
                </a:solidFill>
              </a:rPr>
              <a:t>Website development.</a:t>
            </a:r>
          </a:p>
          <a:p>
            <a:pPr marL="285750" indent="-285750">
              <a:buFont typeface="Wingdings" pitchFamily="2" charset="2"/>
              <a:buChar char="Ø"/>
            </a:pPr>
            <a:r>
              <a:rPr lang="en-US" sz="2000" dirty="0" smtClean="0">
                <a:solidFill>
                  <a:schemeClr val="bg1"/>
                </a:solidFill>
              </a:rPr>
              <a:t>Calculator design.</a:t>
            </a:r>
          </a:p>
          <a:p>
            <a:pPr marL="285750" indent="-285750">
              <a:buFont typeface="Wingdings" pitchFamily="2" charset="2"/>
              <a:buChar char="Ø"/>
            </a:pPr>
            <a:r>
              <a:rPr lang="en-US" sz="2000" dirty="0" smtClean="0">
                <a:solidFill>
                  <a:schemeClr val="bg1"/>
                </a:solidFill>
              </a:rPr>
              <a:t>Changing text,image onclick using Jquery.</a:t>
            </a:r>
          </a:p>
          <a:p>
            <a:pPr marL="285750" indent="-285750">
              <a:buFont typeface="Wingdings" pitchFamily="2" charset="2"/>
              <a:buChar char="Ø"/>
            </a:pPr>
            <a:r>
              <a:rPr lang="en-US" sz="2000" dirty="0" smtClean="0">
                <a:solidFill>
                  <a:schemeClr val="bg1"/>
                </a:solidFill>
              </a:rPr>
              <a:t>Website development using templates from Bootstrap</a:t>
            </a:r>
            <a:r>
              <a:rPr lang="en-US" dirty="0" smtClean="0">
                <a:solidFill>
                  <a:schemeClr val="bg1"/>
                </a:solidFill>
              </a:rPr>
              <a:t>.</a:t>
            </a:r>
          </a:p>
          <a:p>
            <a:pPr marL="285750" indent="-285750">
              <a:buFont typeface="Wingdings" pitchFamily="2" charset="2"/>
              <a:buChar char="Ø"/>
            </a:pPr>
            <a:endParaRPr lang="en-US" dirty="0" smtClean="0"/>
          </a:p>
          <a:p>
            <a:pPr marL="285750" indent="-285750">
              <a:buFont typeface="Wingdings" pitchFamily="2" charset="2"/>
              <a:buChar char="Ø"/>
            </a:pPr>
            <a:endParaRPr lang="en-US" dirty="0" smtClean="0"/>
          </a:p>
          <a:p>
            <a:pPr marL="285750" indent="-285750">
              <a:buFont typeface="Wingdings" pitchFamily="2" charset="2"/>
              <a:buChar char="Ø"/>
            </a:pPr>
            <a:endParaRPr lang="en-US" dirty="0"/>
          </a:p>
        </p:txBody>
      </p:sp>
      <p:sp>
        <p:nvSpPr>
          <p:cNvPr id="3" name="Rectangle 2"/>
          <p:cNvSpPr/>
          <p:nvPr/>
        </p:nvSpPr>
        <p:spPr>
          <a:xfrm>
            <a:off x="861939" y="442555"/>
            <a:ext cx="7369326" cy="707886"/>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000" b="1" cap="none" spc="0" dirty="0" smtClean="0">
                <a:ln/>
                <a:solidFill>
                  <a:schemeClr val="accent3"/>
                </a:solidFill>
                <a:effectLst>
                  <a:reflection blurRad="6350" stA="55000" endA="300" endPos="45500" dir="5400000" sy="-100000" algn="bl" rotWithShape="0"/>
                </a:effectLst>
              </a:rPr>
              <a:t>Activities done during internship</a:t>
            </a:r>
            <a:endParaRPr lang="en-US" sz="4000" b="1" cap="none" spc="0" dirty="0">
              <a:ln/>
              <a:solidFill>
                <a:schemeClr val="accent3"/>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286524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2438400"/>
            <a:ext cx="6400800" cy="1473200"/>
          </a:xfrm>
        </p:spPr>
        <p:txBody>
          <a:bodyPr/>
          <a:lstStyle/>
          <a:p>
            <a:r>
              <a:rPr lang="en-US" dirty="0" smtClean="0"/>
              <a:t> </a:t>
            </a:r>
            <a:endParaRPr lang="en-US" dirty="0"/>
          </a:p>
        </p:txBody>
      </p:sp>
      <p:sp>
        <p:nvSpPr>
          <p:cNvPr id="4" name="TextBox 3"/>
          <p:cNvSpPr txBox="1"/>
          <p:nvPr/>
        </p:nvSpPr>
        <p:spPr>
          <a:xfrm>
            <a:off x="444499" y="1981200"/>
            <a:ext cx="8381999" cy="2862322"/>
          </a:xfrm>
          <a:prstGeom prst="rect">
            <a:avLst/>
          </a:prstGeom>
          <a:noFill/>
        </p:spPr>
        <p:txBody>
          <a:bodyPr wrap="square" rtlCol="0">
            <a:spAutoFit/>
          </a:bodyPr>
          <a:lstStyle/>
          <a:p>
            <a:pPr algn="ctr">
              <a:lnSpc>
                <a:spcPct val="150000"/>
              </a:lnSpc>
            </a:pPr>
            <a:r>
              <a:rPr lang="en-US" sz="2000" dirty="0" smtClean="0"/>
              <a:t>The online job portal system is developed using HTML,CSS,Javascript,Jquery,Mysql,Php and meets the specifications for which it is developed.The system is operated at a high level of efficiency and all the job seekers and user associated with the system understands its advantages.The system solves the problem.It was intended to solve as requirement specification.</a:t>
            </a:r>
            <a:endParaRPr lang="en-US" sz="2000" dirty="0"/>
          </a:p>
        </p:txBody>
      </p:sp>
      <p:sp>
        <p:nvSpPr>
          <p:cNvPr id="5" name="Rectangle 4"/>
          <p:cNvSpPr/>
          <p:nvPr/>
        </p:nvSpPr>
        <p:spPr>
          <a:xfrm>
            <a:off x="2895600" y="685800"/>
            <a:ext cx="3145413" cy="707886"/>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000" b="1" cap="none" spc="0" dirty="0" smtClean="0">
                <a:ln/>
                <a:solidFill>
                  <a:schemeClr val="accent3"/>
                </a:solidFill>
                <a:effectLst>
                  <a:reflection blurRad="6350" stA="55000" endA="300" endPos="45500" dir="5400000" sy="-100000" algn="bl" rotWithShape="0"/>
                </a:effectLst>
              </a:rPr>
              <a:t>CONCLUSION</a:t>
            </a:r>
            <a:endParaRPr lang="en-US" sz="4000" b="1" cap="none" spc="0" dirty="0">
              <a:ln/>
              <a:solidFill>
                <a:schemeClr val="accent3"/>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2023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1806" y="990600"/>
            <a:ext cx="3025187" cy="707886"/>
          </a:xfrm>
          <a:prstGeom prst="rect">
            <a:avLst/>
          </a:prstGeom>
          <a:noFill/>
        </p:spPr>
        <p:txBody>
          <a:bodyPr wrap="none" lIns="91440" tIns="45720" rIns="91440" bIns="45720">
            <a:spAutoFit/>
          </a:bodyPr>
          <a:lstStyle/>
          <a:p>
            <a:pPr algn="ctr"/>
            <a:r>
              <a:rPr lang="en-US" sz="4000"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rEFERENCES</a:t>
            </a:r>
            <a:endParaRPr lang="en-US" sz="4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 name="TextBox 2"/>
          <p:cNvSpPr txBox="1"/>
          <p:nvPr/>
        </p:nvSpPr>
        <p:spPr>
          <a:xfrm>
            <a:off x="965200" y="2286000"/>
            <a:ext cx="7467600" cy="1477328"/>
          </a:xfrm>
          <a:prstGeom prst="rect">
            <a:avLst/>
          </a:prstGeom>
          <a:noFill/>
        </p:spPr>
        <p:txBody>
          <a:bodyPr wrap="square" rtlCol="0">
            <a:spAutoFit/>
          </a:bodyPr>
          <a:lstStyle/>
          <a:p>
            <a:pPr marL="285750" indent="-285750">
              <a:lnSpc>
                <a:spcPct val="150000"/>
              </a:lnSpc>
              <a:buFont typeface="Arial" pitchFamily="34" charset="0"/>
              <a:buChar char="•"/>
            </a:pPr>
            <a:r>
              <a:rPr lang="en-US" sz="2000" dirty="0" smtClean="0"/>
              <a:t>Training sessions given in Infidata technologies.</a:t>
            </a:r>
          </a:p>
          <a:p>
            <a:pPr marL="285750" indent="-285750">
              <a:lnSpc>
                <a:spcPct val="150000"/>
              </a:lnSpc>
              <a:buFont typeface="Arial" pitchFamily="34" charset="0"/>
              <a:buChar char="•"/>
            </a:pPr>
            <a:r>
              <a:rPr lang="en-US" sz="2000" dirty="0" smtClean="0"/>
              <a:t>W3schools.com</a:t>
            </a:r>
          </a:p>
          <a:p>
            <a:pPr marL="285750" indent="-285750">
              <a:lnSpc>
                <a:spcPct val="150000"/>
              </a:lnSpc>
              <a:buFont typeface="Arial" pitchFamily="34" charset="0"/>
              <a:buChar char="•"/>
            </a:pPr>
            <a:r>
              <a:rPr lang="en-US" sz="2000" dirty="0" smtClean="0"/>
              <a:t>Devshed.com</a:t>
            </a:r>
            <a:endParaRPr lang="en-US" sz="2000" dirty="0"/>
          </a:p>
        </p:txBody>
      </p:sp>
    </p:spTree>
    <p:extLst>
      <p:ext uri="{BB962C8B-B14F-4D97-AF65-F5344CB8AC3E}">
        <p14:creationId xmlns:p14="http://schemas.microsoft.com/office/powerpoint/2010/main" val="9245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half" idx="2"/>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6424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015305"/>
            <a:ext cx="4572000" cy="923330"/>
          </a:xfrm>
          <a:prstGeom prst="rect">
            <a:avLst/>
          </a:prstGeom>
          <a:noFill/>
          <a:effectLst>
            <a:reflection blurRad="6350" stA="52000" endA="300" endPos="35000" dir="5400000" sy="-100000" algn="bl" rotWithShape="0"/>
          </a:effectLst>
        </p:spPr>
        <p:txBody>
          <a:bodyPr wrap="square" rtlCol="0">
            <a:spAutoFit/>
          </a:bodyPr>
          <a:lstStyle/>
          <a:p>
            <a:r>
              <a:rPr lang="en-US" sz="5400" b="1" spc="300" dirty="0">
                <a:ln w="11430" cmpd="sng">
                  <a:solidFill>
                    <a:schemeClr val="bg1"/>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JOB PORTAL</a:t>
            </a:r>
            <a:endParaRPr lang="en-US" sz="5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4358"/>
            <a:ext cx="9144000" cy="4233642"/>
          </a:xfrm>
          <a:prstGeom prst="rect">
            <a:avLst/>
          </a:prstGeom>
          <a:ln>
            <a:noFill/>
          </a:ln>
          <a:effectLst>
            <a:softEdge rad="112500"/>
          </a:effectLst>
        </p:spPr>
      </p:pic>
    </p:spTree>
    <p:extLst>
      <p:ext uri="{BB962C8B-B14F-4D97-AF65-F5344CB8AC3E}">
        <p14:creationId xmlns:p14="http://schemas.microsoft.com/office/powerpoint/2010/main" val="94255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2025" y="762001"/>
            <a:ext cx="5751896" cy="707886"/>
          </a:xfrm>
          <a:prstGeom prst="rect">
            <a:avLst/>
          </a:prstGeom>
          <a:noFill/>
        </p:spPr>
        <p:txBody>
          <a:bodyPr wrap="none" lIns="91440" tIns="45720" rIns="91440" bIns="45720">
            <a:spAutoFit/>
          </a:bodyPr>
          <a:lstStyle/>
          <a:p>
            <a:pPr algn="ctr"/>
            <a:r>
              <a:rPr lang="en-US" sz="4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PROJECT INTRODUCTION</a:t>
            </a:r>
            <a:endParaRPr lang="en-US" sz="4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 name="TextBox 2"/>
          <p:cNvSpPr txBox="1"/>
          <p:nvPr/>
        </p:nvSpPr>
        <p:spPr>
          <a:xfrm>
            <a:off x="192173" y="1828800"/>
            <a:ext cx="8991600" cy="4708981"/>
          </a:xfrm>
          <a:prstGeom prst="rect">
            <a:avLst/>
          </a:prstGeom>
          <a:noFill/>
        </p:spPr>
        <p:txBody>
          <a:bodyPr wrap="square" rtlCol="0">
            <a:spAutoFit/>
          </a:bodyPr>
          <a:lstStyle/>
          <a:p>
            <a:r>
              <a:rPr lang="en-IN" sz="2000" dirty="0">
                <a:solidFill>
                  <a:srgbClr val="C00000"/>
                </a:solidFill>
              </a:rPr>
              <a:t>In the current scenario, there is a rat race in each and every professional field. It is also true for </a:t>
            </a:r>
            <a:r>
              <a:rPr lang="en-IN" sz="2000" dirty="0" smtClean="0">
                <a:solidFill>
                  <a:srgbClr val="C00000"/>
                </a:solidFill>
              </a:rPr>
              <a:t>job market. A job portal is a website dedicated for online information about recruiters as well as job seekers.</a:t>
            </a:r>
          </a:p>
          <a:p>
            <a:endParaRPr lang="en-IN" sz="2000" dirty="0" smtClean="0">
              <a:solidFill>
                <a:srgbClr val="C00000"/>
              </a:solidFill>
            </a:endParaRPr>
          </a:p>
          <a:p>
            <a:r>
              <a:rPr lang="en-IN" sz="2000" dirty="0" smtClean="0">
                <a:solidFill>
                  <a:srgbClr val="C00000"/>
                </a:solidFill>
              </a:rPr>
              <a:t>A job portal helps both the job seekers and recruiters finding the right organization for the employees. In the case of job seekers, according to their educational qualification, experience and their preferences, the job portal shows the list of companies to the job seeker. And, to the recruiters, provides the suitable candidates from a pool of lacks.</a:t>
            </a:r>
            <a:endParaRPr lang="en-US" sz="2000" dirty="0" smtClean="0">
              <a:solidFill>
                <a:srgbClr val="C00000"/>
              </a:solidFill>
            </a:endParaRPr>
          </a:p>
          <a:p>
            <a:endParaRPr lang="en-IN" sz="2000" dirty="0" smtClean="0">
              <a:solidFill>
                <a:srgbClr val="C00000"/>
              </a:solidFill>
            </a:endParaRPr>
          </a:p>
          <a:p>
            <a:endParaRPr lang="en-IN" sz="2000" dirty="0">
              <a:solidFill>
                <a:srgbClr val="C00000"/>
              </a:solidFill>
            </a:endParaRPr>
          </a:p>
          <a:p>
            <a:endParaRPr lang="en-IN" sz="2000" dirty="0" smtClean="0">
              <a:solidFill>
                <a:srgbClr val="C00000"/>
              </a:solidFill>
            </a:endParaRPr>
          </a:p>
          <a:p>
            <a:endParaRPr lang="en-IN" sz="2000" dirty="0">
              <a:solidFill>
                <a:srgbClr val="C00000"/>
              </a:solidFill>
            </a:endParaRPr>
          </a:p>
          <a:p>
            <a:endParaRPr lang="en-US" sz="2000" dirty="0">
              <a:solidFill>
                <a:srgbClr val="C00000"/>
              </a:solidFill>
            </a:endParaRPr>
          </a:p>
          <a:p>
            <a:r>
              <a:rPr lang="en-IN" sz="2000" dirty="0">
                <a:solidFill>
                  <a:srgbClr val="C00000"/>
                </a:solidFill>
              </a:rPr>
              <a:t> </a:t>
            </a:r>
            <a:endParaRPr lang="en-US" sz="2000" dirty="0">
              <a:solidFill>
                <a:srgbClr val="C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4318000"/>
            <a:ext cx="3124201" cy="2514600"/>
          </a:xfrm>
          <a:prstGeom prst="rect">
            <a:avLst/>
          </a:prstGeom>
        </p:spPr>
      </p:pic>
    </p:spTree>
    <p:extLst>
      <p:ext uri="{BB962C8B-B14F-4D97-AF65-F5344CB8AC3E}">
        <p14:creationId xmlns:p14="http://schemas.microsoft.com/office/powerpoint/2010/main" val="200674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027" y="1600200"/>
            <a:ext cx="8836973" cy="1600438"/>
          </a:xfrm>
          <a:prstGeom prst="rect">
            <a:avLst/>
          </a:prstGeom>
          <a:noFill/>
        </p:spPr>
        <p:txBody>
          <a:bodyPr wrap="square" rtlCol="0">
            <a:spAutoFit/>
          </a:bodyPr>
          <a:lstStyle/>
          <a:p>
            <a:r>
              <a:rPr lang="en-IN" sz="2000" dirty="0" smtClean="0">
                <a:solidFill>
                  <a:srgbClr val="C00000"/>
                </a:solidFill>
              </a:rPr>
              <a:t> </a:t>
            </a:r>
            <a:endParaRPr lang="en-US" sz="2000" dirty="0" smtClean="0">
              <a:solidFill>
                <a:srgbClr val="C00000"/>
              </a:solidFill>
            </a:endParaRPr>
          </a:p>
          <a:p>
            <a:r>
              <a:rPr lang="en-IN" sz="2000" dirty="0" smtClean="0">
                <a:solidFill>
                  <a:srgbClr val="C00000"/>
                </a:solidFill>
              </a:rPr>
              <a:t>So, a job portal is the perfect online arena, where both the job seekers and the employers find their goal in the pursuit of getting a top notch company for the suitable candidates.</a:t>
            </a:r>
            <a:endParaRPr lang="en-US" sz="2000" dirty="0" smtClean="0">
              <a:solidFill>
                <a:srgbClr val="C00000"/>
              </a:solidFill>
            </a:endParaRPr>
          </a:p>
          <a:p>
            <a:endParaRPr lang="en-US" dirty="0"/>
          </a:p>
        </p:txBody>
      </p:sp>
    </p:spTree>
    <p:extLst>
      <p:ext uri="{BB962C8B-B14F-4D97-AF65-F5344CB8AC3E}">
        <p14:creationId xmlns:p14="http://schemas.microsoft.com/office/powerpoint/2010/main" val="1218846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2159" y="2209801"/>
            <a:ext cx="8763000" cy="4401205"/>
          </a:xfrm>
          <a:prstGeom prst="rect">
            <a:avLst/>
          </a:prstGeom>
          <a:noFill/>
        </p:spPr>
        <p:txBody>
          <a:bodyPr wrap="square" rtlCol="0">
            <a:spAutoFit/>
          </a:bodyPr>
          <a:lstStyle/>
          <a:p>
            <a:pPr marL="342900" indent="-342900">
              <a:buFont typeface="Wingdings" pitchFamily="2" charset="2"/>
              <a:buChar char="Ø"/>
            </a:pPr>
            <a:r>
              <a:rPr lang="en-US" sz="2000" dirty="0" smtClean="0">
                <a:solidFill>
                  <a:srgbClr val="C00000"/>
                </a:solidFill>
              </a:rPr>
              <a:t>Any text editor like Notepad++, Sublime, Atom ,Brackets etc.</a:t>
            </a:r>
          </a:p>
          <a:p>
            <a:pPr marL="342900" indent="-342900">
              <a:buFont typeface="Wingdings" pitchFamily="2" charset="2"/>
              <a:buChar char="Ø"/>
            </a:pPr>
            <a:r>
              <a:rPr lang="en-US" sz="2000" dirty="0" smtClean="0">
                <a:solidFill>
                  <a:srgbClr val="C00000"/>
                </a:solidFill>
              </a:rPr>
              <a:t>Web browsers like Mozilla Firefox,Google Chrome, Internet Explorer, Safari etc.</a:t>
            </a:r>
          </a:p>
          <a:p>
            <a:pPr marL="342900" indent="-342900">
              <a:buFont typeface="Wingdings" pitchFamily="2" charset="2"/>
              <a:buChar char="Ø"/>
            </a:pPr>
            <a:r>
              <a:rPr lang="en-US" sz="2000" dirty="0" smtClean="0">
                <a:solidFill>
                  <a:srgbClr val="C00000"/>
                </a:solidFill>
              </a:rPr>
              <a:t>WAMP or XAMP.</a:t>
            </a:r>
          </a:p>
          <a:p>
            <a:endParaRPr lang="en-US" sz="2000" b="1" dirty="0" smtClean="0">
              <a:solidFill>
                <a:srgbClr val="C00000"/>
              </a:solidFill>
            </a:endParaRPr>
          </a:p>
          <a:p>
            <a:r>
              <a:rPr lang="en-US" sz="2000" b="1" dirty="0" smtClean="0">
                <a:solidFill>
                  <a:schemeClr val="bg2">
                    <a:lumMod val="50000"/>
                  </a:schemeClr>
                </a:solidFill>
              </a:rPr>
              <a:t>Languages used </a:t>
            </a:r>
            <a:r>
              <a:rPr lang="en-US" sz="2000" dirty="0" smtClean="0">
                <a:solidFill>
                  <a:schemeClr val="bg2">
                    <a:lumMod val="50000"/>
                  </a:schemeClr>
                </a:solidFill>
              </a:rPr>
              <a:t>:</a:t>
            </a:r>
          </a:p>
          <a:p>
            <a:endParaRPr lang="en-US" sz="2000" dirty="0" smtClean="0">
              <a:solidFill>
                <a:srgbClr val="C00000"/>
              </a:solidFill>
            </a:endParaRPr>
          </a:p>
          <a:p>
            <a:pPr marL="342900" indent="-342900">
              <a:buFont typeface="Wingdings" pitchFamily="2" charset="2"/>
              <a:buChar char="Ø"/>
            </a:pPr>
            <a:r>
              <a:rPr lang="en-US" sz="2000" dirty="0" smtClean="0">
                <a:solidFill>
                  <a:srgbClr val="C00000"/>
                </a:solidFill>
              </a:rPr>
              <a:t>HTML</a:t>
            </a:r>
          </a:p>
          <a:p>
            <a:pPr marL="342900" indent="-342900">
              <a:buFont typeface="Wingdings" pitchFamily="2" charset="2"/>
              <a:buChar char="Ø"/>
            </a:pPr>
            <a:r>
              <a:rPr lang="en-US" sz="2000" dirty="0" smtClean="0">
                <a:solidFill>
                  <a:srgbClr val="C00000"/>
                </a:solidFill>
              </a:rPr>
              <a:t>CSS</a:t>
            </a:r>
          </a:p>
          <a:p>
            <a:pPr marL="342900" indent="-342900">
              <a:buFont typeface="Wingdings" pitchFamily="2" charset="2"/>
              <a:buChar char="Ø"/>
            </a:pPr>
            <a:r>
              <a:rPr lang="en-US" sz="2000" dirty="0" smtClean="0">
                <a:solidFill>
                  <a:srgbClr val="C00000"/>
                </a:solidFill>
              </a:rPr>
              <a:t>Javascript</a:t>
            </a:r>
          </a:p>
          <a:p>
            <a:pPr marL="342900" indent="-342900">
              <a:buFont typeface="Wingdings" pitchFamily="2" charset="2"/>
              <a:buChar char="Ø"/>
            </a:pPr>
            <a:r>
              <a:rPr lang="en-US" sz="2000" dirty="0" smtClean="0">
                <a:solidFill>
                  <a:srgbClr val="C00000"/>
                </a:solidFill>
              </a:rPr>
              <a:t>Jquery</a:t>
            </a:r>
          </a:p>
          <a:p>
            <a:pPr marL="342900" indent="-342900">
              <a:buFont typeface="Wingdings" pitchFamily="2" charset="2"/>
              <a:buChar char="Ø"/>
            </a:pPr>
            <a:r>
              <a:rPr lang="en-US" sz="2000" dirty="0" smtClean="0">
                <a:solidFill>
                  <a:srgbClr val="C00000"/>
                </a:solidFill>
              </a:rPr>
              <a:t>Bootstrap</a:t>
            </a:r>
          </a:p>
          <a:p>
            <a:pPr marL="342900" indent="-342900">
              <a:buFont typeface="Wingdings" pitchFamily="2" charset="2"/>
              <a:buChar char="Ø"/>
            </a:pPr>
            <a:r>
              <a:rPr lang="en-US" sz="2000" dirty="0" smtClean="0">
                <a:solidFill>
                  <a:srgbClr val="C00000"/>
                </a:solidFill>
              </a:rPr>
              <a:t>PHP</a:t>
            </a:r>
          </a:p>
          <a:p>
            <a:pPr marL="342900" indent="-342900">
              <a:buFont typeface="Wingdings" pitchFamily="2" charset="2"/>
              <a:buChar char="Ø"/>
            </a:pPr>
            <a:r>
              <a:rPr lang="en-US" sz="2000" dirty="0" smtClean="0">
                <a:solidFill>
                  <a:srgbClr val="C00000"/>
                </a:solidFill>
              </a:rPr>
              <a:t>Mysql</a:t>
            </a:r>
            <a:endParaRPr lang="en-US" sz="2000" dirty="0">
              <a:solidFill>
                <a:srgbClr val="C0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3809999"/>
            <a:ext cx="3752850" cy="2962275"/>
          </a:xfrm>
          <a:prstGeom prst="rect">
            <a:avLst/>
          </a:prstGeom>
        </p:spPr>
      </p:pic>
      <p:sp>
        <p:nvSpPr>
          <p:cNvPr id="8" name="Rectangle 7"/>
          <p:cNvSpPr/>
          <p:nvPr/>
        </p:nvSpPr>
        <p:spPr>
          <a:xfrm>
            <a:off x="1417879" y="762000"/>
            <a:ext cx="6384440" cy="707886"/>
          </a:xfrm>
          <a:prstGeom prst="rect">
            <a:avLst/>
          </a:prstGeom>
          <a:noFill/>
        </p:spPr>
        <p:txBody>
          <a:bodyPr wrap="none" lIns="91440" tIns="45720" rIns="91440" bIns="45720">
            <a:spAutoFit/>
          </a:bodyPr>
          <a:lstStyle/>
          <a:p>
            <a:pPr algn="ctr"/>
            <a:r>
              <a:rPr lang="en-US" sz="4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Software requirements</a:t>
            </a:r>
            <a:endParaRPr lang="en-US" sz="4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99704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2133600"/>
            <a:ext cx="8686800" cy="5139869"/>
          </a:xfrm>
          <a:prstGeom prst="rect">
            <a:avLst/>
          </a:prstGeom>
          <a:noFill/>
        </p:spPr>
        <p:txBody>
          <a:bodyPr wrap="square" rtlCol="0">
            <a:spAutoFit/>
          </a:bodyPr>
          <a:lstStyle/>
          <a:p>
            <a:r>
              <a:rPr lang="en-IN" sz="2000" dirty="0">
                <a:solidFill>
                  <a:srgbClr val="7030A0"/>
                </a:solidFill>
              </a:rPr>
              <a:t>The main users in the project can be categorized into three modules as follow:</a:t>
            </a:r>
            <a:endParaRPr lang="en-US" sz="2000" dirty="0">
              <a:solidFill>
                <a:srgbClr val="7030A0"/>
              </a:solidFill>
            </a:endParaRPr>
          </a:p>
          <a:p>
            <a:r>
              <a:rPr lang="en-IN" sz="2000" dirty="0">
                <a:solidFill>
                  <a:srgbClr val="7030A0"/>
                </a:solidFill>
              </a:rPr>
              <a:t>1. Admin</a:t>
            </a:r>
            <a:endParaRPr lang="en-US" sz="2000" dirty="0">
              <a:solidFill>
                <a:srgbClr val="7030A0"/>
              </a:solidFill>
            </a:endParaRPr>
          </a:p>
          <a:p>
            <a:r>
              <a:rPr lang="en-IN" sz="2000" dirty="0">
                <a:solidFill>
                  <a:srgbClr val="7030A0"/>
                </a:solidFill>
              </a:rPr>
              <a:t>2. Employer</a:t>
            </a:r>
            <a:endParaRPr lang="en-US" sz="2000" dirty="0">
              <a:solidFill>
                <a:srgbClr val="7030A0"/>
              </a:solidFill>
            </a:endParaRPr>
          </a:p>
          <a:p>
            <a:r>
              <a:rPr lang="en-IN" sz="2000" dirty="0">
                <a:solidFill>
                  <a:srgbClr val="7030A0"/>
                </a:solidFill>
              </a:rPr>
              <a:t>3. JobSeeker</a:t>
            </a:r>
            <a:endParaRPr lang="en-US" sz="2000" dirty="0">
              <a:solidFill>
                <a:srgbClr val="7030A0"/>
              </a:solidFill>
            </a:endParaRPr>
          </a:p>
          <a:p>
            <a:r>
              <a:rPr lang="en-IN" sz="2000" dirty="0">
                <a:solidFill>
                  <a:srgbClr val="7030A0"/>
                </a:solidFill>
              </a:rPr>
              <a:t> </a:t>
            </a:r>
            <a:endParaRPr lang="en-US" sz="2000" dirty="0">
              <a:solidFill>
                <a:srgbClr val="7030A0"/>
              </a:solidFill>
            </a:endParaRPr>
          </a:p>
          <a:p>
            <a:r>
              <a:rPr lang="en-IN" sz="2000" dirty="0">
                <a:solidFill>
                  <a:srgbClr val="7030A0"/>
                </a:solidFill>
              </a:rPr>
              <a:t> </a:t>
            </a:r>
            <a:endParaRPr lang="en-US" sz="2000" dirty="0">
              <a:solidFill>
                <a:srgbClr val="7030A0"/>
              </a:solidFill>
            </a:endParaRPr>
          </a:p>
          <a:p>
            <a:r>
              <a:rPr lang="en-IN" sz="2000" b="1" dirty="0">
                <a:solidFill>
                  <a:schemeClr val="accent3"/>
                </a:solidFill>
              </a:rPr>
              <a:t>Definitions, Acronyms and </a:t>
            </a:r>
            <a:r>
              <a:rPr lang="en-IN" sz="2000" b="1" dirty="0" smtClean="0">
                <a:solidFill>
                  <a:schemeClr val="accent3"/>
                </a:solidFill>
              </a:rPr>
              <a:t>Abbreviations :</a:t>
            </a:r>
          </a:p>
          <a:p>
            <a:endParaRPr lang="en-US" sz="2000" dirty="0">
              <a:solidFill>
                <a:srgbClr val="7030A0"/>
              </a:solidFill>
            </a:endParaRPr>
          </a:p>
          <a:p>
            <a:r>
              <a:rPr lang="en-IN" sz="2000" b="1" dirty="0">
                <a:solidFill>
                  <a:srgbClr val="7030A0"/>
                </a:solidFill>
              </a:rPr>
              <a:t>1. Admin </a:t>
            </a:r>
            <a:r>
              <a:rPr lang="en-IN" sz="2000" dirty="0">
                <a:solidFill>
                  <a:srgbClr val="7030A0"/>
                </a:solidFill>
              </a:rPr>
              <a:t>: The authorized person who controls all the network</a:t>
            </a:r>
            <a:endParaRPr lang="en-US" sz="2000" dirty="0">
              <a:solidFill>
                <a:srgbClr val="7030A0"/>
              </a:solidFill>
            </a:endParaRPr>
          </a:p>
          <a:p>
            <a:r>
              <a:rPr lang="en-IN" sz="2000" b="1" dirty="0">
                <a:solidFill>
                  <a:srgbClr val="7030A0"/>
                </a:solidFill>
              </a:rPr>
              <a:t>2. Employer </a:t>
            </a:r>
            <a:r>
              <a:rPr lang="en-IN" sz="2000" dirty="0">
                <a:solidFill>
                  <a:srgbClr val="7030A0"/>
                </a:solidFill>
              </a:rPr>
              <a:t>: Who creates vacancies</a:t>
            </a:r>
            <a:endParaRPr lang="en-US" sz="2000" dirty="0">
              <a:solidFill>
                <a:srgbClr val="7030A0"/>
              </a:solidFill>
            </a:endParaRPr>
          </a:p>
          <a:p>
            <a:r>
              <a:rPr lang="en-IN" sz="2000" b="1" dirty="0">
                <a:solidFill>
                  <a:srgbClr val="7030A0"/>
                </a:solidFill>
              </a:rPr>
              <a:t>3. JobSeekers : </a:t>
            </a:r>
            <a:r>
              <a:rPr lang="en-IN" sz="2000" dirty="0">
                <a:solidFill>
                  <a:srgbClr val="7030A0"/>
                </a:solidFill>
              </a:rPr>
              <a:t>The person who sell applies for </a:t>
            </a:r>
            <a:r>
              <a:rPr lang="en-IN" sz="2000" dirty="0" smtClean="0">
                <a:solidFill>
                  <a:srgbClr val="7030A0"/>
                </a:solidFill>
              </a:rPr>
              <a:t>job.</a:t>
            </a:r>
            <a:endParaRPr lang="en-US" sz="2000" dirty="0">
              <a:solidFill>
                <a:srgbClr val="7030A0"/>
              </a:solidFill>
            </a:endParaRPr>
          </a:p>
          <a:p>
            <a:r>
              <a:rPr lang="en-IN" dirty="0"/>
              <a:t> </a:t>
            </a:r>
            <a:endParaRPr lang="en-US" dirty="0"/>
          </a:p>
          <a:p>
            <a:r>
              <a:rPr lang="en-IN" dirty="0"/>
              <a:t> </a:t>
            </a:r>
            <a:endParaRPr lang="en-US" dirty="0"/>
          </a:p>
          <a:p>
            <a:r>
              <a:rPr lang="en-IN" dirty="0"/>
              <a:t>  </a:t>
            </a:r>
            <a:endParaRPr lang="en-US" dirty="0"/>
          </a:p>
          <a:p>
            <a:r>
              <a:rPr lang="en-IN" dirty="0"/>
              <a:t> </a:t>
            </a:r>
            <a:endParaRPr lang="en-US" dirty="0"/>
          </a:p>
          <a:p>
            <a:r>
              <a:rPr lang="en-IN" dirty="0"/>
              <a:t> </a:t>
            </a:r>
            <a:endParaRPr lang="en-US" dirty="0"/>
          </a:p>
          <a:p>
            <a:r>
              <a:rPr lang="en-IN" dirty="0"/>
              <a:t> </a:t>
            </a:r>
            <a:endParaRPr lang="en-US" dirty="0"/>
          </a:p>
        </p:txBody>
      </p:sp>
      <p:sp>
        <p:nvSpPr>
          <p:cNvPr id="4" name="Rectangle 3"/>
          <p:cNvSpPr/>
          <p:nvPr/>
        </p:nvSpPr>
        <p:spPr>
          <a:xfrm>
            <a:off x="2139978" y="872699"/>
            <a:ext cx="4527200" cy="707886"/>
          </a:xfrm>
          <a:prstGeom prst="rect">
            <a:avLst/>
          </a:prstGeom>
          <a:noFill/>
        </p:spPr>
        <p:txBody>
          <a:bodyPr wrap="none" lIns="91440" tIns="45720" rIns="91440" bIns="45720">
            <a:spAutoFit/>
          </a:bodyPr>
          <a:lstStyle/>
          <a:p>
            <a:pPr algn="ctr"/>
            <a:r>
              <a:rPr lang="en-US" sz="4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PROJECT MODULES</a:t>
            </a:r>
            <a:endParaRPr lang="en-US" sz="4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7896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04800"/>
            <a:ext cx="7772400" cy="637108"/>
          </a:xfrm>
        </p:spPr>
        <p:txBody>
          <a:bodyPr>
            <a:normAutofit fontScale="90000"/>
          </a:bodyPr>
          <a:lstStyle/>
          <a:p>
            <a:r>
              <a:rPr lang="en-US" dirty="0" smtClean="0"/>
              <a:t> </a:t>
            </a:r>
            <a:endParaRPr lang="en-US" dirty="0">
              <a:effectLst>
                <a:glow rad="228600">
                  <a:schemeClr val="accent1">
                    <a:satMod val="175000"/>
                    <a:alpha val="40000"/>
                  </a:schemeClr>
                </a:glow>
              </a:effectLst>
            </a:endParaRPr>
          </a:p>
        </p:txBody>
      </p:sp>
      <p:sp>
        <p:nvSpPr>
          <p:cNvPr id="3" name="Subtitle 2"/>
          <p:cNvSpPr>
            <a:spLocks noGrp="1"/>
          </p:cNvSpPr>
          <p:nvPr>
            <p:ph type="subTitle" idx="1"/>
          </p:nvPr>
        </p:nvSpPr>
        <p:spPr>
          <a:xfrm>
            <a:off x="381000" y="1219200"/>
            <a:ext cx="8458200" cy="4572000"/>
          </a:xfrm>
        </p:spPr>
        <p:txBody>
          <a:bodyPr>
            <a:normAutofit fontScale="25000" lnSpcReduction="20000"/>
          </a:bodyPr>
          <a:lstStyle/>
          <a:p>
            <a:pPr algn="l"/>
            <a:endParaRPr lang="en-IN" sz="3200" dirty="0" smtClean="0"/>
          </a:p>
          <a:p>
            <a:pPr algn="l"/>
            <a:r>
              <a:rPr lang="en-IN" sz="12800" b="1" dirty="0" smtClean="0"/>
              <a:t>Admin</a:t>
            </a:r>
            <a:r>
              <a:rPr lang="en-IN" sz="12800" dirty="0" smtClean="0"/>
              <a:t> : </a:t>
            </a:r>
          </a:p>
          <a:p>
            <a:pPr algn="l"/>
            <a:endParaRPr lang="en-IN" sz="2800" dirty="0" smtClean="0"/>
          </a:p>
          <a:p>
            <a:pPr algn="l">
              <a:lnSpc>
                <a:spcPct val="170000"/>
              </a:lnSpc>
            </a:pPr>
            <a:r>
              <a:rPr lang="en-IN" sz="8000" dirty="0" smtClean="0"/>
              <a:t>1. </a:t>
            </a:r>
            <a:r>
              <a:rPr lang="en-IN" sz="8000" dirty="0"/>
              <a:t>Manage Job Seeker and Employer </a:t>
            </a:r>
            <a:r>
              <a:rPr lang="en-IN" sz="8000" dirty="0" smtClean="0"/>
              <a:t>Profiles.</a:t>
            </a:r>
            <a:endParaRPr lang="en-US" sz="8000" dirty="0"/>
          </a:p>
          <a:p>
            <a:pPr algn="l">
              <a:lnSpc>
                <a:spcPct val="170000"/>
              </a:lnSpc>
            </a:pPr>
            <a:r>
              <a:rPr lang="en-IN" sz="8000" dirty="0"/>
              <a:t>2. Add New Services, Related to Employers or Job </a:t>
            </a:r>
            <a:r>
              <a:rPr lang="en-IN" sz="8000" dirty="0" smtClean="0"/>
              <a:t>Seekers.</a:t>
            </a:r>
            <a:endParaRPr lang="en-US" sz="8000" dirty="0"/>
          </a:p>
          <a:p>
            <a:pPr algn="l">
              <a:lnSpc>
                <a:spcPct val="170000"/>
              </a:lnSpc>
            </a:pPr>
            <a:r>
              <a:rPr lang="en-IN" sz="8000" dirty="0"/>
              <a:t>3. Provide Roles and Authentication to </a:t>
            </a:r>
            <a:r>
              <a:rPr lang="en-IN" sz="8000" dirty="0" smtClean="0"/>
              <a:t>Users.</a:t>
            </a:r>
            <a:endParaRPr lang="en-US" sz="8000" dirty="0"/>
          </a:p>
          <a:p>
            <a:pPr algn="l">
              <a:lnSpc>
                <a:spcPct val="170000"/>
              </a:lnSpc>
            </a:pPr>
            <a:r>
              <a:rPr lang="en-IN" sz="8000" dirty="0"/>
              <a:t>4. Search jobs based on keywords, categories, locations </a:t>
            </a:r>
            <a:r>
              <a:rPr lang="en-IN" sz="8000" dirty="0" smtClean="0"/>
              <a:t>etc.</a:t>
            </a:r>
            <a:endParaRPr lang="en-US" sz="8000" dirty="0"/>
          </a:p>
          <a:p>
            <a:pPr algn="l">
              <a:lnSpc>
                <a:spcPct val="170000"/>
              </a:lnSpc>
            </a:pPr>
            <a:r>
              <a:rPr lang="en-IN" sz="8000" dirty="0"/>
              <a:t>5. Admin can Add/Edit/Delete/Approve/Disapprove any </a:t>
            </a:r>
            <a:r>
              <a:rPr lang="en-IN" sz="8000" dirty="0" smtClean="0"/>
              <a:t>job.</a:t>
            </a:r>
          </a:p>
          <a:p>
            <a:pPr algn="l"/>
            <a:endParaRPr lang="en-US" sz="8000" dirty="0" smtClean="0"/>
          </a:p>
          <a:p>
            <a:pPr algn="l"/>
            <a:endParaRPr lang="en-US" sz="8000" dirty="0"/>
          </a:p>
          <a:p>
            <a:endParaRPr lang="en-US" dirty="0"/>
          </a:p>
        </p:txBody>
      </p:sp>
      <p:sp>
        <p:nvSpPr>
          <p:cNvPr id="4" name="Rectangle 3"/>
          <p:cNvSpPr/>
          <p:nvPr/>
        </p:nvSpPr>
        <p:spPr>
          <a:xfrm>
            <a:off x="966562" y="381000"/>
            <a:ext cx="7236276" cy="707886"/>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000" b="1" dirty="0" smtClean="0">
                <a:ln/>
                <a:solidFill>
                  <a:schemeClr val="accent3"/>
                </a:solidFill>
              </a:rPr>
              <a:t> </a:t>
            </a:r>
            <a:r>
              <a:rPr lang="en-US" sz="4000" b="1" dirty="0" smtClean="0">
                <a:ln/>
                <a:solidFill>
                  <a:schemeClr val="accent3"/>
                </a:solidFill>
                <a:effectLst>
                  <a:reflection blurRad="6350" stA="55000" endA="300" endPos="45500" dir="5400000" sy="-100000" algn="bl" rotWithShape="0"/>
                </a:effectLst>
              </a:rPr>
              <a:t>FUNCTIONAL REQUIREMENTS  </a:t>
            </a:r>
            <a:r>
              <a:rPr lang="en-US" sz="4000" b="1" dirty="0" smtClean="0">
                <a:ln/>
                <a:solidFill>
                  <a:schemeClr val="accent3"/>
                </a:solidFill>
              </a:rPr>
              <a:t>:</a:t>
            </a:r>
            <a:endParaRPr lang="en-US" sz="4000" b="1" dirty="0">
              <a:ln/>
              <a:solidFill>
                <a:schemeClr val="accent3"/>
              </a:solidFill>
            </a:endParaRPr>
          </a:p>
        </p:txBody>
      </p:sp>
    </p:spTree>
    <p:extLst>
      <p:ext uri="{BB962C8B-B14F-4D97-AF65-F5344CB8AC3E}">
        <p14:creationId xmlns:p14="http://schemas.microsoft.com/office/powerpoint/2010/main" val="120428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6019800"/>
          </a:xfrm>
          <a:prstGeom prst="rect">
            <a:avLst/>
          </a:prstGeom>
        </p:spPr>
      </p:pic>
      <p:sp>
        <p:nvSpPr>
          <p:cNvPr id="3" name="Rectangle 2"/>
          <p:cNvSpPr/>
          <p:nvPr/>
        </p:nvSpPr>
        <p:spPr>
          <a:xfrm>
            <a:off x="2633009" y="449759"/>
            <a:ext cx="3877986" cy="769441"/>
          </a:xfrm>
          <a:prstGeom prst="rect">
            <a:avLst/>
          </a:prstGeom>
          <a:noFill/>
        </p:spPr>
        <p:txBody>
          <a:bodyPr wrap="none" lIns="91440" tIns="45720" rIns="91440" bIns="45720">
            <a:spAutoFit/>
          </a:bodyPr>
          <a:lstStyle/>
          <a:p>
            <a:pPr algn="ctr"/>
            <a:r>
              <a:rPr lang="en-US" sz="4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Admin sign in</a:t>
            </a:r>
            <a:endParaRPr lang="en-US" sz="4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9355553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539</TotalTime>
  <Words>767</Words>
  <Application>Microsoft Office PowerPoint</Application>
  <PresentationFormat>On-screen Show (4:3)</PresentationFormat>
  <Paragraphs>147</Paragraphs>
  <Slides>25</Slides>
  <Notes>1</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Waveform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Portal</dc:title>
  <dc:creator>Rajesh V Nair</dc:creator>
  <cp:lastModifiedBy>Rajesh V Nair</cp:lastModifiedBy>
  <cp:revision>47</cp:revision>
  <dcterms:created xsi:type="dcterms:W3CDTF">2018-08-08T13:38:21Z</dcterms:created>
  <dcterms:modified xsi:type="dcterms:W3CDTF">2018-08-10T13:56:57Z</dcterms:modified>
</cp:coreProperties>
</file>